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6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</p:sldIdLst>
  <p:sldSz cy="6858000" cx="9144000"/>
  <p:notesSz cx="6858000" cy="9144000"/>
  <p:embeddedFontLst>
    <p:embeddedFont>
      <p:font typeface="Cabin"/>
      <p:regular r:id="rId37"/>
      <p:bold r:id="rId38"/>
      <p:italic r:id="rId39"/>
      <p:boldItalic r:id="rId40"/>
    </p:embeddedFont>
    <p:embeddedFont>
      <p:font typeface="Tahoma"/>
      <p:regular r:id="rId41"/>
      <p:bold r:id="rId42"/>
    </p:embeddedFont>
    <p:embeddedFont>
      <p:font typeface="Helvetica Neue"/>
      <p:regular r:id="rId43"/>
      <p:bold r:id="rId44"/>
      <p:italic r:id="rId45"/>
      <p:boldItalic r:id="rId4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3A1FB77-18F5-44DA-AB09-7A3AB3027C82}">
  <a:tblStyle styleId="{A3A1FB77-18F5-44DA-AB09-7A3AB3027C8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abin-boldItalic.fntdata"/><Relationship Id="rId20" Type="http://schemas.openxmlformats.org/officeDocument/2006/relationships/slide" Target="slides/slide14.xml"/><Relationship Id="rId42" Type="http://schemas.openxmlformats.org/officeDocument/2006/relationships/font" Target="fonts/Tahoma-bold.fntdata"/><Relationship Id="rId41" Type="http://schemas.openxmlformats.org/officeDocument/2006/relationships/font" Target="fonts/Tahoma-regular.fntdata"/><Relationship Id="rId22" Type="http://schemas.openxmlformats.org/officeDocument/2006/relationships/slide" Target="slides/slide16.xml"/><Relationship Id="rId44" Type="http://schemas.openxmlformats.org/officeDocument/2006/relationships/font" Target="fonts/HelveticaNeue-bold.fntdata"/><Relationship Id="rId21" Type="http://schemas.openxmlformats.org/officeDocument/2006/relationships/slide" Target="slides/slide15.xml"/><Relationship Id="rId43" Type="http://schemas.openxmlformats.org/officeDocument/2006/relationships/font" Target="fonts/HelveticaNeue-regular.fntdata"/><Relationship Id="rId24" Type="http://schemas.openxmlformats.org/officeDocument/2006/relationships/slide" Target="slides/slide18.xml"/><Relationship Id="rId46" Type="http://schemas.openxmlformats.org/officeDocument/2006/relationships/font" Target="fonts/HelveticaNeue-boldItalic.fntdata"/><Relationship Id="rId23" Type="http://schemas.openxmlformats.org/officeDocument/2006/relationships/slide" Target="slides/slide17.xml"/><Relationship Id="rId45" Type="http://schemas.openxmlformats.org/officeDocument/2006/relationships/font" Target="fonts/HelveticaNeue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font" Target="fonts/Cabin-regular.fntdata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font" Target="fonts/Cabin-italic.fntdata"/><Relationship Id="rId16" Type="http://schemas.openxmlformats.org/officeDocument/2006/relationships/slide" Target="slides/slide10.xml"/><Relationship Id="rId38" Type="http://schemas.openxmlformats.org/officeDocument/2006/relationships/font" Target="fonts/Cabin-bold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6262c1a68_0_717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g1c6262c1a68_0_717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c6262c1a68_0_114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g1c6262c1a68_0_1140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c6262c1a68_0_408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73" name="Google Shape;73;g1c6262c1a68_0_408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c6262c1a68_0_1029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c6262c1a68_0_1029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163" name="Google Shape;163;g1c6262c1a68_0_1029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c6262c1a68_0_1349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g1c6262c1a68_0_1349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g1c6262c1a68_0_1349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b" bIns="44800" lIns="89600" spcFirstLastPara="1" rIns="89600" wrap="square" tIns="448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b="0" i="0" lang="en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c6262c1a68_0_146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176" name="Google Shape;176;g1c6262c1a68_0_1460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c6262c1a68_0_168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182" name="Google Shape;182;g1c6262c1a68_0_1682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c6262c1a68_0_1570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c6262c1a68_0_157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189" name="Google Shape;189;g1c6262c1a68_0_1570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c6262c1a68_0_179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196" name="Google Shape;196;g1c6262c1a68_0_1792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c6262c1a68_0_190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202" name="Google Shape;202;g1c6262c1a68_0_1902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1c6262c1a68_0_1261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208" name="Google Shape;208;g1c6262c1a68_0_1261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1c6262c1a68_0_2200:notes"/>
          <p:cNvSpPr txBox="1"/>
          <p:nvPr/>
        </p:nvSpPr>
        <p:spPr>
          <a:xfrm>
            <a:off x="3886998" y="8686487"/>
            <a:ext cx="29712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850" lIns="91700" spcFirstLastPara="1" rIns="91700" wrap="square" tIns="458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g1c6262c1a68_0_2200:notes"/>
          <p:cNvSpPr/>
          <p:nvPr>
            <p:ph idx="2" type="sldImg"/>
          </p:nvPr>
        </p:nvSpPr>
        <p:spPr>
          <a:xfrm>
            <a:off x="1113727" y="685487"/>
            <a:ext cx="463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8" name="Google Shape;298;g1c6262c1a68_0_2200:notes"/>
          <p:cNvSpPr txBox="1"/>
          <p:nvPr>
            <p:ph idx="1" type="body"/>
          </p:nvPr>
        </p:nvSpPr>
        <p:spPr>
          <a:xfrm>
            <a:off x="914402" y="4344025"/>
            <a:ext cx="5029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850" lIns="91700" spcFirstLastPara="1" rIns="91700" wrap="square" tIns="45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1c6262c1a68_0_2384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05" name="Google Shape;305;g1c6262c1a68_0_2384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1c6262c1a68_0_2396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11" name="Google Shape;311;g1c6262c1a68_0_2396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1c6262c1a68_0_239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17" name="Google Shape;317;g1c6262c1a68_0_2390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cc9f8fb474_0_69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g1cc9f8fb474_0_69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c6262c1a68_0_2808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g1c6262c1a68_0_2808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1cc9f8fb474_0_74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g1cc9f8fb474_0_74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c6262c1a68_0_2513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1c6262c1a68_0_2513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42" name="Google Shape;342;g1c6262c1a68_0_2513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1c6262c1a68_0_2624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1c6262c1a68_0_2624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49" name="Google Shape;349;g1c6262c1a68_0_2624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c6262c1a68_0_2632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1c6262c1a68_0_263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58" name="Google Shape;358;g1c6262c1a68_0_2632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1c6262c1a68_0_2640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1c6262c1a68_0_264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67" name="Google Shape;367;g1c6262c1a68_0_2640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1c6262c1a68_0_2648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Google Shape;375;g1c6262c1a68_0_2648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76" name="Google Shape;376;g1c6262c1a68_0_2648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c6262c1a68_0_2656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1c6262c1a68_0_2656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85" name="Google Shape;385;g1c6262c1a68_0_2656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1c6262c1a68_0_2664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1c6262c1a68_0_2664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394" name="Google Shape;394;g1c6262c1a68_0_2664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1c6262c1a68_0_2672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1c6262c1a68_0_267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03" name="Google Shape;403;g1c6262c1a68_0_2672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1c6262c1a68_0_2679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0" name="Google Shape;410;g1c6262c1a68_0_2679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11" name="Google Shape;411;g1c6262c1a68_0_2679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c6262c1a68_0_2687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1c6262c1a68_0_2687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20" name="Google Shape;420;g1c6262c1a68_0_2687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1c6262c1a68_0_2695:notes"/>
          <p:cNvSpPr/>
          <p:nvPr>
            <p:ph idx="2" type="sldImg"/>
          </p:nvPr>
        </p:nvSpPr>
        <p:spPr>
          <a:xfrm>
            <a:off x="1155440" y="685487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1c6262c1a68_0_2695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29" name="Google Shape;429;g1c6262c1a68_0_2695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1c838145a8a_0_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g1c838145a8a_0_0:notes"/>
          <p:cNvSpPr/>
          <p:nvPr>
            <p:ph idx="2" type="sldImg"/>
          </p:nvPr>
        </p:nvSpPr>
        <p:spPr>
          <a:xfrm>
            <a:off x="1155440" y="685488"/>
            <a:ext cx="4547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type="ctrTitle"/>
          </p:nvPr>
        </p:nvSpPr>
        <p:spPr>
          <a:xfrm>
            <a:off x="685800" y="2130426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82"/>
              </a:buClr>
              <a:buSzPts val="4000"/>
              <a:buFont typeface="Arial"/>
              <a:buNone/>
              <a:defRPr>
                <a:solidFill>
                  <a:srgbClr val="00008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1371600" y="3886200"/>
            <a:ext cx="6400800" cy="175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560"/>
              </a:spcBef>
              <a:spcAft>
                <a:spcPts val="0"/>
              </a:spcAft>
              <a:buClr>
                <a:srgbClr val="000082"/>
              </a:buClr>
              <a:buSzPts val="2800"/>
              <a:buNone/>
              <a:defRPr>
                <a:solidFill>
                  <a:srgbClr val="000082"/>
                </a:solidFill>
              </a:defRPr>
            </a:lvl1pPr>
            <a:lvl2pPr lvl="1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2286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4"/>
            <a:ext cx="7772400" cy="150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457200" y="1600201"/>
            <a:ext cx="4038600" cy="48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2286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648200" y="1600201"/>
            <a:ext cx="4038600" cy="48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2286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Custom Layout">
  <p:cSld name="8_Custom Layou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049" y="0"/>
            <a:ext cx="91359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7"/>
          <p:cNvSpPr/>
          <p:nvPr/>
        </p:nvSpPr>
        <p:spPr>
          <a:xfrm>
            <a:off x="2283657" y="4572000"/>
            <a:ext cx="4236900" cy="22860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7"/>
          <p:cNvSpPr txBox="1"/>
          <p:nvPr>
            <p:ph idx="10" type="dt"/>
          </p:nvPr>
        </p:nvSpPr>
        <p:spPr>
          <a:xfrm>
            <a:off x="1293057" y="6416675"/>
            <a:ext cx="922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7"/>
          <p:cNvSpPr txBox="1"/>
          <p:nvPr>
            <p:ph idx="11" type="ftr"/>
          </p:nvPr>
        </p:nvSpPr>
        <p:spPr>
          <a:xfrm>
            <a:off x="3121857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Google Shape;36;p7"/>
          <p:cNvSpPr txBox="1"/>
          <p:nvPr>
            <p:ph type="title"/>
          </p:nvPr>
        </p:nvSpPr>
        <p:spPr>
          <a:xfrm>
            <a:off x="2420897" y="4953000"/>
            <a:ext cx="3962400" cy="11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7" name="Google Shape;37;p7"/>
          <p:cNvSpPr txBox="1"/>
          <p:nvPr>
            <p:ph idx="12" type="sldNum"/>
          </p:nvPr>
        </p:nvSpPr>
        <p:spPr>
          <a:xfrm>
            <a:off x="7086600" y="6416675"/>
            <a:ext cx="1295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text">
  <p:cSld name="9_Title and 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/>
          <p:nvPr/>
        </p:nvSpPr>
        <p:spPr>
          <a:xfrm>
            <a:off x="0" y="0"/>
            <a:ext cx="9144000" cy="1202400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8"/>
          <p:cNvSpPr txBox="1"/>
          <p:nvPr>
            <p:ph idx="1" type="body"/>
          </p:nvPr>
        </p:nvSpPr>
        <p:spPr>
          <a:xfrm>
            <a:off x="762000" y="1236136"/>
            <a:ext cx="7772400" cy="464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1" name="Google Shape;41;p8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4" name="Google Shape;44;p8"/>
          <p:cNvSpPr txBox="1"/>
          <p:nvPr>
            <p:ph type="title"/>
          </p:nvPr>
        </p:nvSpPr>
        <p:spPr>
          <a:xfrm>
            <a:off x="457200" y="-6291"/>
            <a:ext cx="8229600" cy="11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45" name="Google Shape;45;p8"/>
          <p:cNvSpPr/>
          <p:nvPr/>
        </p:nvSpPr>
        <p:spPr>
          <a:xfrm>
            <a:off x="-4849" y="25166"/>
            <a:ext cx="9123600" cy="68124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" name="Google Shape;46;p8"/>
          <p:cNvCxnSpPr/>
          <p:nvPr/>
        </p:nvCxnSpPr>
        <p:spPr>
          <a:xfrm>
            <a:off x="0" y="1202269"/>
            <a:ext cx="9144000" cy="0"/>
          </a:xfrm>
          <a:prstGeom prst="straightConnector1">
            <a:avLst/>
          </a:prstGeom>
          <a:noFill/>
          <a:ln cap="flat" cmpd="sng" w="63500">
            <a:solidFill>
              <a:srgbClr val="DAC792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USNA_Gold_Seal.png" id="47" name="Google Shape;47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09700" cy="129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Title and 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idx="1" type="body"/>
          </p:nvPr>
        </p:nvSpPr>
        <p:spPr>
          <a:xfrm>
            <a:off x="685800" y="1295400"/>
            <a:ext cx="7772400" cy="464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Google Shape;50;p9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53" name="Google Shape;53;p9"/>
          <p:cNvCxnSpPr/>
          <p:nvPr/>
        </p:nvCxnSpPr>
        <p:spPr>
          <a:xfrm>
            <a:off x="1501775" y="1028700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FCD116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" name="Google Shape;54;p9"/>
          <p:cNvCxnSpPr/>
          <p:nvPr/>
        </p:nvCxnSpPr>
        <p:spPr>
          <a:xfrm>
            <a:off x="1273175" y="952500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-6291"/>
            <a:ext cx="8229600" cy="114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SzPts val="4000"/>
              <a:buFont typeface="Helvetica Neue"/>
              <a:buNone/>
              <a:defRPr b="0" i="0" sz="4400" u="none" cap="none" strike="noStrike">
                <a:solidFill>
                  <a:srgbClr val="0033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56" name="Google Shape;56;p9"/>
          <p:cNvSpPr/>
          <p:nvPr/>
        </p:nvSpPr>
        <p:spPr>
          <a:xfrm>
            <a:off x="-155" y="8233"/>
            <a:ext cx="9144000" cy="68580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SNA_Gold_Seal.png" id="57" name="Google Shape;57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800" cy="129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10" Type="http://schemas.openxmlformats.org/officeDocument/2006/relationships/theme" Target="../theme/theme1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Google Shape;6;p1"/>
          <p:cNvCxnSpPr/>
          <p:nvPr/>
        </p:nvCxnSpPr>
        <p:spPr>
          <a:xfrm>
            <a:off x="1371600" y="6714226"/>
            <a:ext cx="7776900" cy="0"/>
          </a:xfrm>
          <a:prstGeom prst="straightConnector1">
            <a:avLst/>
          </a:prstGeom>
          <a:noFill/>
          <a:ln cap="flat" cmpd="sng" w="79375">
            <a:solidFill>
              <a:srgbClr val="00008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" name="Google Shape;7;p1"/>
          <p:cNvSpPr txBox="1"/>
          <p:nvPr/>
        </p:nvSpPr>
        <p:spPr>
          <a:xfrm>
            <a:off x="46191" y="6544917"/>
            <a:ext cx="1380300" cy="276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200" u="none" cap="none" strike="noStrike">
                <a:solidFill>
                  <a:srgbClr val="000082"/>
                </a:solidFill>
                <a:latin typeface="Arial"/>
                <a:ea typeface="Arial"/>
                <a:cs typeface="Arial"/>
                <a:sym typeface="Arial"/>
              </a:rPr>
              <a:t>USNA AVIATION</a:t>
            </a:r>
            <a:endParaRPr/>
          </a:p>
        </p:txBody>
      </p:sp>
      <p:sp>
        <p:nvSpPr>
          <p:cNvPr id="8" name="Google Shape;8;p1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1" i="1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" name="Google Shape;9;p1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1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1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1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1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1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/>
        </p:nvSpPr>
        <p:spPr>
          <a:xfrm>
            <a:off x="7010400" y="6553200"/>
            <a:ext cx="1913700" cy="276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200">
                <a:solidFill>
                  <a:srgbClr val="000082"/>
                </a:solidFill>
                <a:latin typeface="Arial"/>
                <a:ea typeface="Arial"/>
                <a:cs typeface="Arial"/>
                <a:sym typeface="Arial"/>
              </a:rPr>
              <a:t>FLY NAVY BEAT ARMY</a:t>
            </a:r>
            <a:endParaRPr/>
          </a:p>
        </p:txBody>
      </p:sp>
      <p:grpSp>
        <p:nvGrpSpPr>
          <p:cNvPr id="11" name="Google Shape;11;p1"/>
          <p:cNvGrpSpPr/>
          <p:nvPr/>
        </p:nvGrpSpPr>
        <p:grpSpPr>
          <a:xfrm>
            <a:off x="-4438" y="1101304"/>
            <a:ext cx="9157200" cy="100644"/>
            <a:chOff x="-4438" y="1101304"/>
            <a:chExt cx="9157200" cy="100644"/>
          </a:xfrm>
        </p:grpSpPr>
        <p:cxnSp>
          <p:nvCxnSpPr>
            <p:cNvPr id="12" name="Google Shape;12;p1"/>
            <p:cNvCxnSpPr/>
            <p:nvPr/>
          </p:nvCxnSpPr>
          <p:spPr>
            <a:xfrm>
              <a:off x="-4438" y="1201948"/>
              <a:ext cx="9157200" cy="0"/>
            </a:xfrm>
            <a:prstGeom prst="straightConnector1">
              <a:avLst/>
            </a:prstGeom>
            <a:noFill/>
            <a:ln cap="flat" cmpd="sng" w="79375">
              <a:solidFill>
                <a:srgbClr val="FFC000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3" name="Google Shape;13;p1"/>
            <p:cNvCxnSpPr/>
            <p:nvPr/>
          </p:nvCxnSpPr>
          <p:spPr>
            <a:xfrm>
              <a:off x="-4438" y="1101304"/>
              <a:ext cx="9157200" cy="0"/>
            </a:xfrm>
            <a:prstGeom prst="straightConnector1">
              <a:avLst/>
            </a:prstGeom>
            <a:noFill/>
            <a:ln cap="flat" cmpd="sng" w="79375">
              <a:solidFill>
                <a:srgbClr val="00008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cxnSp>
        <p:nvCxnSpPr>
          <p:cNvPr id="14" name="Google Shape;14;p1"/>
          <p:cNvCxnSpPr/>
          <p:nvPr/>
        </p:nvCxnSpPr>
        <p:spPr>
          <a:xfrm>
            <a:off x="-8626" y="6814870"/>
            <a:ext cx="9157200" cy="0"/>
          </a:xfrm>
          <a:prstGeom prst="straightConnector1">
            <a:avLst/>
          </a:prstGeom>
          <a:noFill/>
          <a:ln cap="flat" cmpd="sng" w="79375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About USNA" id="15" name="Google Shape;15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76200" y="109624"/>
            <a:ext cx="536857" cy="7716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bout USNA" id="16" name="Google Shape;16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8530950" y="109624"/>
            <a:ext cx="536857" cy="77166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jpg"/><Relationship Id="rId4" Type="http://schemas.openxmlformats.org/officeDocument/2006/relationships/image" Target="../media/image5.gif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5.jpg"/><Relationship Id="rId4" Type="http://schemas.openxmlformats.org/officeDocument/2006/relationships/image" Target="../media/image1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0"/>
          <p:cNvPicPr preferRelativeResize="0"/>
          <p:nvPr/>
        </p:nvPicPr>
        <p:blipFill rotWithShape="1">
          <a:blip r:embed="rId3">
            <a:alphaModFix/>
          </a:blip>
          <a:srcRect b="2992" l="0" r="0" t="9249"/>
          <a:stretch/>
        </p:blipFill>
        <p:spPr>
          <a:xfrm>
            <a:off x="57150" y="1274726"/>
            <a:ext cx="9086848" cy="5306973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0"/>
          <p:cNvSpPr txBox="1"/>
          <p:nvPr>
            <p:ph type="ctrTitle"/>
          </p:nvPr>
        </p:nvSpPr>
        <p:spPr>
          <a:xfrm>
            <a:off x="685800" y="53975"/>
            <a:ext cx="7772400" cy="99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/>
              <a:t>2/C MQS: Naval Aviation</a:t>
            </a:r>
            <a:endParaRPr b="1" i="0"/>
          </a:p>
        </p:txBody>
      </p:sp>
      <p:sp>
        <p:nvSpPr>
          <p:cNvPr id="64" name="Google Shape;64;p10"/>
          <p:cNvSpPr txBox="1"/>
          <p:nvPr>
            <p:ph idx="1" type="subTitle"/>
          </p:nvPr>
        </p:nvSpPr>
        <p:spPr>
          <a:xfrm>
            <a:off x="1371600" y="5105400"/>
            <a:ext cx="6400800" cy="1752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560"/>
              </a:spcBef>
              <a:spcAft>
                <a:spcPts val="0"/>
              </a:spcAft>
              <a:buNone/>
            </a:pPr>
            <a:r>
              <a:rPr b="1" lang="en" sz="3100">
                <a:highlight>
                  <a:schemeClr val="lt2"/>
                </a:highlight>
              </a:rPr>
              <a:t>Training Department</a:t>
            </a:r>
            <a:endParaRPr b="1" sz="3100">
              <a:highlight>
                <a:schemeClr val="lt2"/>
              </a:highlight>
            </a:endParaRPr>
          </a:p>
          <a:p>
            <a:pPr indent="0" lvl="0" marL="0" rtl="0" algn="ctr">
              <a:spcBef>
                <a:spcPts val="560"/>
              </a:spcBef>
              <a:spcAft>
                <a:spcPts val="0"/>
              </a:spcAft>
              <a:buNone/>
            </a:pPr>
            <a:r>
              <a:rPr b="1" lang="en" sz="3100">
                <a:highlight>
                  <a:schemeClr val="lt2"/>
                </a:highlight>
              </a:rPr>
              <a:t>11JAN2023</a:t>
            </a:r>
            <a:endParaRPr b="1" sz="3100">
              <a:highlight>
                <a:schemeClr val="lt2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1.a. Know the organizational structure of an aviation squadron to include the four major departments.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1.b. Know the roles and responsibilities of a Junior Officer in an aviation squadron.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2. Explain the following mission areas of naval aviation from the list below and which aircraft types execute those mission sets.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Air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Anti – Submarine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Mine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Strike Warfare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e. Electronic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f.  Intelligence, Surveillance, and Reconnaissance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g. Command, Control, and Communications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h. Integrated Fires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1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 sz="3600" u="none" cap="none" strike="noStrike">
                <a:solidFill>
                  <a:srgbClr val="00337F"/>
                </a:solidFill>
              </a:rPr>
              <a:t>Learning Objectives</a:t>
            </a:r>
            <a:endParaRPr b="1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i="0" lang="en" sz="4400">
                <a:solidFill>
                  <a:srgbClr val="00337F"/>
                </a:solidFill>
              </a:rPr>
              <a:t>Sample </a:t>
            </a:r>
            <a:r>
              <a:rPr b="1" i="0" lang="en" sz="4400" u="none" cap="none" strike="noStrike">
                <a:solidFill>
                  <a:srgbClr val="00337F"/>
                </a:solidFill>
              </a:rPr>
              <a:t>Squadron Organization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sp>
        <p:nvSpPr>
          <p:cNvPr id="76" name="Google Shape;76;p12"/>
          <p:cNvSpPr txBox="1"/>
          <p:nvPr/>
        </p:nvSpPr>
        <p:spPr>
          <a:xfrm>
            <a:off x="4447125" y="1978713"/>
            <a:ext cx="346500" cy="415500"/>
          </a:xfrm>
          <a:prstGeom prst="rect">
            <a:avLst/>
          </a:prstGeom>
          <a:solidFill>
            <a:srgbClr val="FF99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 sz="1200"/>
          </a:p>
        </p:txBody>
      </p:sp>
      <p:sp>
        <p:nvSpPr>
          <p:cNvPr id="77" name="Google Shape;77;p12"/>
          <p:cNvSpPr txBox="1"/>
          <p:nvPr/>
        </p:nvSpPr>
        <p:spPr>
          <a:xfrm>
            <a:off x="4447125" y="1401018"/>
            <a:ext cx="346500" cy="415500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 sz="1200"/>
          </a:p>
        </p:txBody>
      </p:sp>
      <p:cxnSp>
        <p:nvCxnSpPr>
          <p:cNvPr id="78" name="Google Shape;78;p12"/>
          <p:cNvCxnSpPr/>
          <p:nvPr/>
        </p:nvCxnSpPr>
        <p:spPr>
          <a:xfrm>
            <a:off x="4620343" y="1816516"/>
            <a:ext cx="0" cy="189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9" name="Google Shape;79;p12"/>
          <p:cNvSpPr txBox="1"/>
          <p:nvPr/>
        </p:nvSpPr>
        <p:spPr>
          <a:xfrm>
            <a:off x="5056325" y="1821550"/>
            <a:ext cx="620700" cy="306300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80" name="Google Shape;80;p12"/>
          <p:cNvCxnSpPr>
            <a:stCxn id="77" idx="3"/>
          </p:cNvCxnSpPr>
          <p:nvPr/>
        </p:nvCxnSpPr>
        <p:spPr>
          <a:xfrm>
            <a:off x="4793625" y="1608768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1" name="Google Shape;81;p12"/>
          <p:cNvCxnSpPr>
            <a:stCxn id="76" idx="3"/>
          </p:cNvCxnSpPr>
          <p:nvPr/>
        </p:nvCxnSpPr>
        <p:spPr>
          <a:xfrm flipH="1" rot="10800000">
            <a:off x="4793625" y="1978863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2" name="Google Shape;82;p12"/>
          <p:cNvCxnSpPr/>
          <p:nvPr/>
        </p:nvCxnSpPr>
        <p:spPr>
          <a:xfrm>
            <a:off x="4626236" y="235432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3" name="Google Shape;83;p12"/>
          <p:cNvCxnSpPr/>
          <p:nvPr/>
        </p:nvCxnSpPr>
        <p:spPr>
          <a:xfrm>
            <a:off x="1641678" y="2592267"/>
            <a:ext cx="70638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4" name="Google Shape;84;p12"/>
          <p:cNvCxnSpPr/>
          <p:nvPr/>
        </p:nvCxnSpPr>
        <p:spPr>
          <a:xfrm>
            <a:off x="1654581" y="2597230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5" name="Google Shape;85;p12"/>
          <p:cNvCxnSpPr/>
          <p:nvPr/>
        </p:nvCxnSpPr>
        <p:spPr>
          <a:xfrm>
            <a:off x="3334646" y="25922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6" name="Google Shape;86;p12"/>
          <p:cNvCxnSpPr/>
          <p:nvPr/>
        </p:nvCxnSpPr>
        <p:spPr>
          <a:xfrm>
            <a:off x="5346326" y="25922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7" name="Google Shape;87;p12"/>
          <p:cNvCxnSpPr/>
          <p:nvPr/>
        </p:nvCxnSpPr>
        <p:spPr>
          <a:xfrm>
            <a:off x="7157981" y="2600382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8" name="Google Shape;88;p12"/>
          <p:cNvCxnSpPr/>
          <p:nvPr/>
        </p:nvCxnSpPr>
        <p:spPr>
          <a:xfrm>
            <a:off x="8705418" y="25922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89" name="Google Shape;89;p12"/>
          <p:cNvSpPr txBox="1"/>
          <p:nvPr/>
        </p:nvSpPr>
        <p:spPr>
          <a:xfrm>
            <a:off x="1360200" y="2836458"/>
            <a:ext cx="587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90" name="Google Shape;90;p12"/>
          <p:cNvSpPr txBox="1"/>
          <p:nvPr/>
        </p:nvSpPr>
        <p:spPr>
          <a:xfrm>
            <a:off x="3040688" y="2838323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91" name="Google Shape;91;p12"/>
          <p:cNvSpPr txBox="1"/>
          <p:nvPr/>
        </p:nvSpPr>
        <p:spPr>
          <a:xfrm>
            <a:off x="4977927" y="2847353"/>
            <a:ext cx="729900" cy="2535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92" name="Google Shape;92;p12"/>
          <p:cNvSpPr txBox="1"/>
          <p:nvPr/>
        </p:nvSpPr>
        <p:spPr>
          <a:xfrm>
            <a:off x="6774299" y="2836458"/>
            <a:ext cx="771600" cy="253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 O</a:t>
            </a:r>
            <a:endParaRPr/>
          </a:p>
        </p:txBody>
      </p:sp>
      <p:sp>
        <p:nvSpPr>
          <p:cNvPr id="93" name="Google Shape;93;p12"/>
          <p:cNvSpPr txBox="1"/>
          <p:nvPr/>
        </p:nvSpPr>
        <p:spPr>
          <a:xfrm>
            <a:off x="8207933" y="2838780"/>
            <a:ext cx="885600" cy="2535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 O</a:t>
            </a:r>
            <a:endParaRPr/>
          </a:p>
        </p:txBody>
      </p:sp>
      <p:sp>
        <p:nvSpPr>
          <p:cNvPr id="94" name="Google Shape;94;p12"/>
          <p:cNvSpPr txBox="1"/>
          <p:nvPr/>
        </p:nvSpPr>
        <p:spPr>
          <a:xfrm>
            <a:off x="50350" y="3578300"/>
            <a:ext cx="960000" cy="7389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95" name="Google Shape;95;p12"/>
          <p:cNvSpPr txBox="1"/>
          <p:nvPr/>
        </p:nvSpPr>
        <p:spPr>
          <a:xfrm>
            <a:off x="188595" y="2861406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96" name="Google Shape;96;p12"/>
          <p:cNvSpPr txBox="1"/>
          <p:nvPr/>
        </p:nvSpPr>
        <p:spPr>
          <a:xfrm>
            <a:off x="188595" y="4634576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97" name="Google Shape;97;p12"/>
          <p:cNvSpPr txBox="1"/>
          <p:nvPr/>
        </p:nvSpPr>
        <p:spPr>
          <a:xfrm>
            <a:off x="188595" y="5381193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98" name="Google Shape;98;p12"/>
          <p:cNvSpPr txBox="1"/>
          <p:nvPr/>
        </p:nvSpPr>
        <p:spPr>
          <a:xfrm>
            <a:off x="188595" y="6091667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99" name="Google Shape;99;p12"/>
          <p:cNvCxnSpPr/>
          <p:nvPr/>
        </p:nvCxnSpPr>
        <p:spPr>
          <a:xfrm>
            <a:off x="-13494" y="3460947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00" name="Google Shape;100;p12"/>
          <p:cNvCxnSpPr/>
          <p:nvPr/>
        </p:nvCxnSpPr>
        <p:spPr>
          <a:xfrm>
            <a:off x="-13494" y="4389921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01" name="Google Shape;101;p12"/>
          <p:cNvCxnSpPr/>
          <p:nvPr/>
        </p:nvCxnSpPr>
        <p:spPr>
          <a:xfrm>
            <a:off x="-13494" y="5126870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02" name="Google Shape;102;p12"/>
          <p:cNvCxnSpPr/>
          <p:nvPr/>
        </p:nvCxnSpPr>
        <p:spPr>
          <a:xfrm>
            <a:off x="0" y="5864105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103" name="Google Shape;103;p12"/>
          <p:cNvSpPr txBox="1"/>
          <p:nvPr/>
        </p:nvSpPr>
        <p:spPr>
          <a:xfrm>
            <a:off x="1448599" y="4618235"/>
            <a:ext cx="587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1688707" y="5314281"/>
            <a:ext cx="828900" cy="415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 sz="1200"/>
          </a:p>
        </p:txBody>
      </p:sp>
      <p:sp>
        <p:nvSpPr>
          <p:cNvPr id="105" name="Google Shape;105;p12"/>
          <p:cNvSpPr txBox="1"/>
          <p:nvPr/>
        </p:nvSpPr>
        <p:spPr>
          <a:xfrm>
            <a:off x="1076827" y="6091152"/>
            <a:ext cx="785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6" name="Google Shape;106;p12"/>
          <p:cNvCxnSpPr/>
          <p:nvPr/>
        </p:nvCxnSpPr>
        <p:spPr>
          <a:xfrm>
            <a:off x="1397993" y="3298675"/>
            <a:ext cx="960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7" name="Google Shape;107;p12"/>
          <p:cNvCxnSpPr/>
          <p:nvPr/>
        </p:nvCxnSpPr>
        <p:spPr>
          <a:xfrm>
            <a:off x="1648954" y="3120742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08" name="Google Shape;108;p12"/>
          <p:cNvSpPr txBox="1"/>
          <p:nvPr/>
        </p:nvSpPr>
        <p:spPr>
          <a:xfrm>
            <a:off x="2129337" y="3800043"/>
            <a:ext cx="5532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9" name="Google Shape;109;p12"/>
          <p:cNvCxnSpPr/>
          <p:nvPr/>
        </p:nvCxnSpPr>
        <p:spPr>
          <a:xfrm>
            <a:off x="2346108" y="3293547"/>
            <a:ext cx="0" cy="51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10" name="Google Shape;110;p12"/>
          <p:cNvCxnSpPr/>
          <p:nvPr/>
        </p:nvCxnSpPr>
        <p:spPr>
          <a:xfrm>
            <a:off x="1398768" y="3288459"/>
            <a:ext cx="0" cy="2811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11" name="Google Shape;111;p12"/>
          <p:cNvCxnSpPr/>
          <p:nvPr/>
        </p:nvCxnSpPr>
        <p:spPr>
          <a:xfrm>
            <a:off x="2076236" y="3298675"/>
            <a:ext cx="0" cy="20232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12" name="Google Shape;112;p12"/>
          <p:cNvCxnSpPr/>
          <p:nvPr/>
        </p:nvCxnSpPr>
        <p:spPr>
          <a:xfrm>
            <a:off x="1748121" y="3312048"/>
            <a:ext cx="0" cy="1302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13" name="Google Shape;113;p12"/>
          <p:cNvSpPr txBox="1"/>
          <p:nvPr/>
        </p:nvSpPr>
        <p:spPr>
          <a:xfrm>
            <a:off x="3796750" y="3194189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114" name="Google Shape;114;p12"/>
          <p:cNvCxnSpPr>
            <a:stCxn id="90" idx="3"/>
            <a:endCxn id="113" idx="1"/>
          </p:cNvCxnSpPr>
          <p:nvPr/>
        </p:nvCxnSpPr>
        <p:spPr>
          <a:xfrm>
            <a:off x="3628388" y="2965073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15" name="Google Shape;115;p12"/>
          <p:cNvSpPr txBox="1"/>
          <p:nvPr/>
        </p:nvSpPr>
        <p:spPr>
          <a:xfrm>
            <a:off x="3049001" y="3504941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116" name="Google Shape;116;p12"/>
          <p:cNvSpPr txBox="1"/>
          <p:nvPr/>
        </p:nvSpPr>
        <p:spPr>
          <a:xfrm>
            <a:off x="2792350" y="4099640"/>
            <a:ext cx="422400" cy="2157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117" name="Google Shape;117;p12"/>
          <p:cNvSpPr txBox="1"/>
          <p:nvPr/>
        </p:nvSpPr>
        <p:spPr>
          <a:xfrm>
            <a:off x="3326776" y="4099640"/>
            <a:ext cx="530700" cy="2157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118" name="Google Shape;118;p12"/>
          <p:cNvCxnSpPr/>
          <p:nvPr/>
        </p:nvCxnSpPr>
        <p:spPr>
          <a:xfrm>
            <a:off x="3017694" y="3928005"/>
            <a:ext cx="14538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9" name="Google Shape;119;p12"/>
          <p:cNvCxnSpPr/>
          <p:nvPr/>
        </p:nvCxnSpPr>
        <p:spPr>
          <a:xfrm>
            <a:off x="3337153" y="3724355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20" name="Google Shape;120;p12"/>
          <p:cNvCxnSpPr/>
          <p:nvPr/>
        </p:nvCxnSpPr>
        <p:spPr>
          <a:xfrm>
            <a:off x="3026267" y="3927189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21" name="Google Shape;121;p12"/>
          <p:cNvCxnSpPr/>
          <p:nvPr/>
        </p:nvCxnSpPr>
        <p:spPr>
          <a:xfrm>
            <a:off x="3594909" y="3930046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22" name="Google Shape;122;p12"/>
          <p:cNvCxnSpPr/>
          <p:nvPr/>
        </p:nvCxnSpPr>
        <p:spPr>
          <a:xfrm>
            <a:off x="3334612" y="3115614"/>
            <a:ext cx="0" cy="377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23" name="Google Shape;123;p12"/>
          <p:cNvSpPr txBox="1"/>
          <p:nvPr/>
        </p:nvSpPr>
        <p:spPr>
          <a:xfrm>
            <a:off x="2460990" y="4630822"/>
            <a:ext cx="4794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124" name="Google Shape;124;p12"/>
          <p:cNvCxnSpPr/>
          <p:nvPr/>
        </p:nvCxnSpPr>
        <p:spPr>
          <a:xfrm>
            <a:off x="2746305" y="3305218"/>
            <a:ext cx="5829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5" name="Google Shape;125;p12"/>
          <p:cNvCxnSpPr/>
          <p:nvPr/>
        </p:nvCxnSpPr>
        <p:spPr>
          <a:xfrm>
            <a:off x="2746305" y="3296646"/>
            <a:ext cx="0" cy="133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26" name="Google Shape;126;p12"/>
          <p:cNvSpPr txBox="1"/>
          <p:nvPr/>
        </p:nvSpPr>
        <p:spPr>
          <a:xfrm>
            <a:off x="2753704" y="5315960"/>
            <a:ext cx="7383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 sz="1200"/>
          </a:p>
        </p:txBody>
      </p:sp>
      <p:sp>
        <p:nvSpPr>
          <p:cNvPr id="127" name="Google Shape;127;p12"/>
          <p:cNvSpPr txBox="1"/>
          <p:nvPr/>
        </p:nvSpPr>
        <p:spPr>
          <a:xfrm>
            <a:off x="4240379" y="5315960"/>
            <a:ext cx="5130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128" name="Google Shape;128;p12"/>
          <p:cNvSpPr txBox="1"/>
          <p:nvPr/>
        </p:nvSpPr>
        <p:spPr>
          <a:xfrm>
            <a:off x="3550215" y="5315960"/>
            <a:ext cx="6297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9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 sz="1300"/>
          </a:p>
        </p:txBody>
      </p:sp>
      <p:cxnSp>
        <p:nvCxnSpPr>
          <p:cNvPr id="129" name="Google Shape;129;p12"/>
          <p:cNvCxnSpPr/>
          <p:nvPr/>
        </p:nvCxnSpPr>
        <p:spPr>
          <a:xfrm>
            <a:off x="3266032" y="39378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0" name="Google Shape;130;p12"/>
          <p:cNvCxnSpPr/>
          <p:nvPr/>
        </p:nvCxnSpPr>
        <p:spPr>
          <a:xfrm>
            <a:off x="3900735" y="39326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1" name="Google Shape;131;p12"/>
          <p:cNvCxnSpPr/>
          <p:nvPr/>
        </p:nvCxnSpPr>
        <p:spPr>
          <a:xfrm>
            <a:off x="4470383" y="39326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2" name="Google Shape;132;p12"/>
          <p:cNvCxnSpPr/>
          <p:nvPr/>
        </p:nvCxnSpPr>
        <p:spPr>
          <a:xfrm>
            <a:off x="4855568" y="3323408"/>
            <a:ext cx="1042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3" name="Google Shape;133;p12"/>
          <p:cNvCxnSpPr/>
          <p:nvPr/>
        </p:nvCxnSpPr>
        <p:spPr>
          <a:xfrm>
            <a:off x="5546508" y="3318280"/>
            <a:ext cx="0" cy="51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4" name="Google Shape;134;p12"/>
          <p:cNvCxnSpPr/>
          <p:nvPr/>
        </p:nvCxnSpPr>
        <p:spPr>
          <a:xfrm>
            <a:off x="4856343" y="3313192"/>
            <a:ext cx="0" cy="267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5" name="Google Shape;135;p12"/>
          <p:cNvCxnSpPr/>
          <p:nvPr/>
        </p:nvCxnSpPr>
        <p:spPr>
          <a:xfrm>
            <a:off x="5205696" y="3336780"/>
            <a:ext cx="0" cy="198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6" name="Google Shape;136;p12"/>
          <p:cNvCxnSpPr/>
          <p:nvPr/>
        </p:nvCxnSpPr>
        <p:spPr>
          <a:xfrm>
            <a:off x="5351457" y="3123894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37" name="Google Shape;137;p12"/>
          <p:cNvSpPr txBox="1"/>
          <p:nvPr/>
        </p:nvSpPr>
        <p:spPr>
          <a:xfrm>
            <a:off x="5254300" y="3837664"/>
            <a:ext cx="6015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2"/>
          <p:cNvSpPr txBox="1"/>
          <p:nvPr/>
        </p:nvSpPr>
        <p:spPr>
          <a:xfrm>
            <a:off x="4923759" y="5319570"/>
            <a:ext cx="6207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TRAIN</a:t>
            </a:r>
            <a:endParaRPr sz="1200"/>
          </a:p>
        </p:txBody>
      </p:sp>
      <p:sp>
        <p:nvSpPr>
          <p:cNvPr id="139" name="Google Shape;139;p12"/>
          <p:cNvSpPr txBox="1"/>
          <p:nvPr/>
        </p:nvSpPr>
        <p:spPr>
          <a:xfrm>
            <a:off x="5604720" y="5318027"/>
            <a:ext cx="6405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TRAIN</a:t>
            </a:r>
            <a:endParaRPr sz="1200"/>
          </a:p>
        </p:txBody>
      </p:sp>
      <p:sp>
        <p:nvSpPr>
          <p:cNvPr id="140" name="Google Shape;140;p12"/>
          <p:cNvSpPr txBox="1"/>
          <p:nvPr/>
        </p:nvSpPr>
        <p:spPr>
          <a:xfrm>
            <a:off x="4554818" y="5999648"/>
            <a:ext cx="768600" cy="4155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141" name="Google Shape;141;p12"/>
          <p:cNvCxnSpPr/>
          <p:nvPr/>
        </p:nvCxnSpPr>
        <p:spPr>
          <a:xfrm>
            <a:off x="5896895" y="3315384"/>
            <a:ext cx="0" cy="198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42" name="Google Shape;142;p12"/>
          <p:cNvSpPr txBox="1"/>
          <p:nvPr/>
        </p:nvSpPr>
        <p:spPr>
          <a:xfrm>
            <a:off x="6136369" y="6083094"/>
            <a:ext cx="4545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143" name="Google Shape;143;p12"/>
          <p:cNvSpPr txBox="1"/>
          <p:nvPr/>
        </p:nvSpPr>
        <p:spPr>
          <a:xfrm>
            <a:off x="6643451" y="6083100"/>
            <a:ext cx="4794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144" name="Google Shape;144;p12"/>
          <p:cNvSpPr txBox="1"/>
          <p:nvPr/>
        </p:nvSpPr>
        <p:spPr>
          <a:xfrm>
            <a:off x="6894313" y="5403062"/>
            <a:ext cx="5616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 sz="1200"/>
          </a:p>
        </p:txBody>
      </p:sp>
      <p:sp>
        <p:nvSpPr>
          <p:cNvPr id="145" name="Google Shape;145;p12"/>
          <p:cNvSpPr txBox="1"/>
          <p:nvPr/>
        </p:nvSpPr>
        <p:spPr>
          <a:xfrm>
            <a:off x="7257329" y="6083094"/>
            <a:ext cx="5331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6" name="Google Shape;146;p12"/>
          <p:cNvCxnSpPr/>
          <p:nvPr/>
        </p:nvCxnSpPr>
        <p:spPr>
          <a:xfrm>
            <a:off x="6348141" y="3318280"/>
            <a:ext cx="1152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7" name="Google Shape;147;p12"/>
          <p:cNvCxnSpPr/>
          <p:nvPr/>
        </p:nvCxnSpPr>
        <p:spPr>
          <a:xfrm>
            <a:off x="7161213" y="3118767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8" name="Google Shape;148;p12"/>
          <p:cNvCxnSpPr/>
          <p:nvPr/>
        </p:nvCxnSpPr>
        <p:spPr>
          <a:xfrm>
            <a:off x="6348141" y="3310286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9" name="Google Shape;149;p12"/>
          <p:cNvCxnSpPr/>
          <p:nvPr/>
        </p:nvCxnSpPr>
        <p:spPr>
          <a:xfrm>
            <a:off x="6842879" y="3313662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0" name="Google Shape;150;p12"/>
          <p:cNvCxnSpPr/>
          <p:nvPr/>
        </p:nvCxnSpPr>
        <p:spPr>
          <a:xfrm>
            <a:off x="7175126" y="3319635"/>
            <a:ext cx="0" cy="209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1" name="Google Shape;151;p12"/>
          <p:cNvCxnSpPr/>
          <p:nvPr/>
        </p:nvCxnSpPr>
        <p:spPr>
          <a:xfrm>
            <a:off x="7499270" y="3307248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52" name="Google Shape;152;p12"/>
          <p:cNvSpPr txBox="1"/>
          <p:nvPr/>
        </p:nvSpPr>
        <p:spPr>
          <a:xfrm>
            <a:off x="7573960" y="4588994"/>
            <a:ext cx="739500" cy="3693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153" name="Google Shape;153;p12"/>
          <p:cNvSpPr txBox="1"/>
          <p:nvPr/>
        </p:nvSpPr>
        <p:spPr>
          <a:xfrm>
            <a:off x="8420066" y="4588181"/>
            <a:ext cx="673500" cy="3693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154" name="Google Shape;154;p12"/>
          <p:cNvCxnSpPr/>
          <p:nvPr/>
        </p:nvCxnSpPr>
        <p:spPr>
          <a:xfrm>
            <a:off x="8010368" y="3319256"/>
            <a:ext cx="788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5" name="Google Shape;155;p12"/>
          <p:cNvCxnSpPr/>
          <p:nvPr/>
        </p:nvCxnSpPr>
        <p:spPr>
          <a:xfrm>
            <a:off x="8729142" y="3119742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6" name="Google Shape;156;p12"/>
          <p:cNvCxnSpPr/>
          <p:nvPr/>
        </p:nvCxnSpPr>
        <p:spPr>
          <a:xfrm>
            <a:off x="8012799" y="3310286"/>
            <a:ext cx="0" cy="126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7" name="Google Shape;157;p12"/>
          <p:cNvCxnSpPr/>
          <p:nvPr/>
        </p:nvCxnSpPr>
        <p:spPr>
          <a:xfrm>
            <a:off x="8807979" y="3304209"/>
            <a:ext cx="0" cy="126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58" name="Google Shape;158;p12"/>
          <p:cNvSpPr txBox="1"/>
          <p:nvPr/>
        </p:nvSpPr>
        <p:spPr>
          <a:xfrm>
            <a:off x="8019922" y="5999648"/>
            <a:ext cx="725400" cy="4155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159" name="Google Shape;159;p12"/>
          <p:cNvCxnSpPr/>
          <p:nvPr/>
        </p:nvCxnSpPr>
        <p:spPr>
          <a:xfrm>
            <a:off x="8366807" y="3317874"/>
            <a:ext cx="0" cy="267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3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93700" lvl="0" marL="457200" rtl="0" algn="l">
              <a:spcBef>
                <a:spcPts val="36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Naval Aviation squadrons come in many different shapes depending on community, location, size, etc. </a:t>
            </a:r>
            <a:endParaRPr i="0"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b="1" i="1" lang="en" sz="2600"/>
              <a:t>This can possibly affect a squadron’s organization.</a:t>
            </a:r>
            <a:endParaRPr b="1" i="1" sz="2600"/>
          </a:p>
          <a:p>
            <a:pPr indent="0" lvl="0" marL="9144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i="0" lang="en" sz="2600"/>
              <a:t>Example:</a:t>
            </a:r>
            <a:endParaRPr i="0" sz="2600"/>
          </a:p>
          <a:p>
            <a:pPr indent="-393700" lvl="2" marL="1371600" rtl="0" algn="l">
              <a:spcBef>
                <a:spcPts val="36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No Training Department</a:t>
            </a:r>
            <a:endParaRPr i="0" sz="2600"/>
          </a:p>
          <a:p>
            <a:pPr indent="-393700" lvl="2" marL="13716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Different JO tier levels</a:t>
            </a:r>
            <a:endParaRPr i="0" sz="2600"/>
          </a:p>
          <a:p>
            <a:pPr indent="-393700" lvl="2" marL="13716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Different JO roles</a:t>
            </a:r>
            <a:endParaRPr i="0" sz="2600"/>
          </a:p>
          <a:p>
            <a:pPr indent="-393700" lvl="2" marL="13716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Multiple JOs in the same role </a:t>
            </a:r>
            <a:endParaRPr i="0" sz="2600"/>
          </a:p>
        </p:txBody>
      </p:sp>
      <p:sp>
        <p:nvSpPr>
          <p:cNvPr id="166" name="Google Shape;166;p13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00337F"/>
                </a:solidFill>
              </a:rPr>
              <a:t>Squadron Organization</a:t>
            </a:r>
            <a:endParaRPr b="1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4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" sz="2600" u="none" cap="none" strike="noStrike">
                <a:solidFill>
                  <a:schemeClr val="dk1"/>
                </a:solidFill>
              </a:rPr>
              <a:t>Operations</a:t>
            </a:r>
            <a:endParaRPr b="1" sz="2600"/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" sz="2600" u="none" cap="none" strike="noStrike">
                <a:solidFill>
                  <a:schemeClr val="dk1"/>
                </a:solidFill>
              </a:rPr>
              <a:t>Maintenance</a:t>
            </a:r>
            <a:endParaRPr b="1" sz="2600"/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" sz="2600" u="none" cap="none" strike="noStrike">
                <a:solidFill>
                  <a:schemeClr val="dk1"/>
                </a:solidFill>
              </a:rPr>
              <a:t>Training</a:t>
            </a:r>
            <a:endParaRPr b="1" sz="2600"/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" sz="2600" u="none" cap="none" strike="noStrike">
                <a:solidFill>
                  <a:schemeClr val="dk1"/>
                </a:solidFill>
              </a:rPr>
              <a:t>Admin</a:t>
            </a:r>
            <a:endParaRPr b="1" sz="2600" u="none" cap="none" strike="noStrike">
              <a:solidFill>
                <a:schemeClr val="dk1"/>
              </a:solidFill>
            </a:endParaRPr>
          </a:p>
          <a:p>
            <a:pPr indent="3429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 sz="2600"/>
          </a:p>
          <a:p>
            <a:pPr indent="3429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i="0" lang="en" sz="2600"/>
              <a:t>Each department is led by a Department Head, a JO and/or LDO/Warrant Officer, and one or more senior enlisted. </a:t>
            </a:r>
            <a:endParaRPr i="0" sz="2600"/>
          </a:p>
        </p:txBody>
      </p:sp>
      <p:sp>
        <p:nvSpPr>
          <p:cNvPr id="173" name="Google Shape;173;p14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" sz="3600">
                <a:solidFill>
                  <a:srgbClr val="00337F"/>
                </a:solidFill>
              </a:rPr>
              <a:t>F</a:t>
            </a:r>
            <a:r>
              <a:rPr b="1" lang="en" sz="3600">
                <a:solidFill>
                  <a:srgbClr val="00337F"/>
                </a:solidFill>
              </a:rPr>
              <a:t>our Major</a:t>
            </a:r>
            <a:r>
              <a:rPr b="1" lang="en" sz="3600">
                <a:solidFill>
                  <a:srgbClr val="00337F"/>
                </a:solidFill>
              </a:rPr>
              <a:t> Squadron </a:t>
            </a:r>
            <a:r>
              <a:rPr b="1" i="0" lang="en" sz="3600" u="none" cap="none" strike="noStrike">
                <a:solidFill>
                  <a:srgbClr val="00337F"/>
                </a:solidFill>
              </a:rPr>
              <a:t>Departments</a:t>
            </a:r>
            <a:endParaRPr b="1" i="0" sz="36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5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600"/>
              <a:buFont typeface="Helvetica Neue"/>
              <a:buChar char="•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" sz="2600" u="sng" cap="none" strike="noStrike"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sz="2600" u="sng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Creates daily flight schedule</a:t>
            </a:r>
            <a:r>
              <a:rPr lang="en" sz="2600"/>
              <a:t>, </a:t>
            </a: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then executes that plan via the SDO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Helvetica Neue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Creates weekly / monthly plan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Helvetica Neue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Coordinates with the other departments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Helvetica Neue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Reports and tracks readiness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Helvetica Neue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Tracks currency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Helvetica Neue"/>
              <a:buChar char="–"/>
            </a:pPr>
            <a:r>
              <a:rPr b="0" i="0" lang="en" sz="2600" u="none" cap="none" strike="noStrike">
                <a:latin typeface="Helvetica Neue"/>
                <a:ea typeface="Helvetica Neue"/>
                <a:cs typeface="Helvetica Neue"/>
                <a:sym typeface="Helvetica Neue"/>
              </a:rPr>
              <a:t>Liaison between the Wing and CAG (CVN)</a:t>
            </a:r>
            <a:endParaRPr sz="2600"/>
          </a:p>
          <a:p>
            <a:pPr indent="635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9" name="Google Shape;179;p15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4000" u="none" cap="none" strike="noStrike">
                <a:solidFill>
                  <a:srgbClr val="00337F"/>
                </a:solidFill>
              </a:rPr>
              <a:t>Operations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6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Helvetica Neue"/>
              <a:buChar char="●"/>
            </a:pPr>
            <a:r>
              <a:rPr b="0" i="0" lang="en" sz="2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i="0" sz="2600" u="sng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Maintain “Up” (mission</a:t>
            </a:r>
            <a:r>
              <a:rPr i="0" lang="en" sz="2600"/>
              <a:t>-ready) aircraft</a:t>
            </a:r>
            <a:endParaRPr i="0"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Work with O</a:t>
            </a:r>
            <a:r>
              <a:rPr i="0" lang="en" sz="2600"/>
              <a:t>PS to ensure</a:t>
            </a: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aircraft availability</a:t>
            </a:r>
            <a:endParaRPr i="0"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i="0" lang="en" sz="2600"/>
              <a:t>“</a:t>
            </a: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Material Readiness</a:t>
            </a:r>
            <a:r>
              <a:rPr i="0" lang="en" sz="2600"/>
              <a:t>”</a:t>
            </a:r>
            <a:endParaRPr i="0"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Helvetica Neue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part of the squadron budget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Helvetica Neue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numerous maintenance programs</a:t>
            </a:r>
            <a:endParaRPr b="0" i="0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Typically the largest department in the squadron</a:t>
            </a:r>
            <a:endParaRPr sz="2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i="0" sz="2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5" name="Google Shape;185;p16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4000" u="none" cap="none" strike="noStrike">
                <a:solidFill>
                  <a:srgbClr val="00337F"/>
                </a:solidFill>
              </a:rPr>
              <a:t>Maintenance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"/>
          <p:cNvSpPr txBox="1"/>
          <p:nvPr>
            <p:ph idx="1" type="body"/>
          </p:nvPr>
        </p:nvSpPr>
        <p:spPr>
          <a:xfrm>
            <a:off x="4150625" y="1600200"/>
            <a:ext cx="48387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93700" lvl="0" marL="457200" rtl="0" algn="l">
              <a:spcBef>
                <a:spcPts val="36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Each “shop” generally consists of one type of rate (maintenance specialty).</a:t>
            </a:r>
            <a:endParaRPr i="0"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Shops typically have one LPO who answers to an overall division LCPO.</a:t>
            </a:r>
            <a:endParaRPr i="0"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i="0" lang="en" sz="2600"/>
              <a:t>This department is typically where you find LDOs and Warrant Officers in squadrons.</a:t>
            </a:r>
            <a:endParaRPr i="0" sz="2600"/>
          </a:p>
        </p:txBody>
      </p:sp>
      <p:sp>
        <p:nvSpPr>
          <p:cNvPr id="192" name="Google Shape;192;p17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" sz="4000">
                <a:solidFill>
                  <a:srgbClr val="00337F"/>
                </a:solidFill>
              </a:rPr>
              <a:t>Maintenance Department</a:t>
            </a:r>
            <a:endParaRPr b="1" i="0" sz="4000">
              <a:solidFill>
                <a:srgbClr val="00337F"/>
              </a:solidFill>
            </a:endParaRPr>
          </a:p>
        </p:txBody>
      </p:sp>
      <p:pic>
        <p:nvPicPr>
          <p:cNvPr id="193" name="Google Shape;193;p17"/>
          <p:cNvPicPr preferRelativeResize="0"/>
          <p:nvPr/>
        </p:nvPicPr>
        <p:blipFill rotWithShape="1">
          <a:blip r:embed="rId3">
            <a:alphaModFix/>
          </a:blip>
          <a:srcRect b="0" l="15256" r="30566" t="22690"/>
          <a:stretch/>
        </p:blipFill>
        <p:spPr>
          <a:xfrm>
            <a:off x="51425" y="1303512"/>
            <a:ext cx="4046276" cy="511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8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" sz="2600" u="sng"/>
              <a:t> </a:t>
            </a:r>
            <a:r>
              <a:rPr b="0" i="0" lang="en" sz="2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sz="2600" u="sng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Helvetica Neue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Plan and track pilot, NFO, and aircrew qualifications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Work with O</a:t>
            </a:r>
            <a:r>
              <a:rPr lang="en" sz="2600"/>
              <a:t>PS</a:t>
            </a: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on scheduling training events</a:t>
            </a:r>
            <a:endParaRPr sz="2600"/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Helvetica Neue"/>
              <a:buChar char="–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Coordinate weapons ranges and live training events with outside agencies</a:t>
            </a:r>
            <a:endParaRPr b="0" i="0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i="0" sz="2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May or may not exist as part of the Operations Department (squadron dependent)</a:t>
            </a:r>
            <a:endParaRPr sz="2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9" name="Google Shape;199;p18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u="none" cap="none" strike="noStrike">
                <a:solidFill>
                  <a:srgbClr val="00337F"/>
                </a:solidFill>
              </a:rPr>
              <a:t>Training Department</a:t>
            </a:r>
            <a:endParaRPr b="1" i="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9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" sz="2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sz="2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Responsible for all squadron administration</a:t>
            </a: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i="0"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Run the squadron budget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Assist squadron members with admin issues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Provides enlisted career counseling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In charge of squadron correspondence, legal matters, public affairs, spaces, and non-flight related assets</a:t>
            </a:r>
            <a:endParaRPr sz="2600"/>
          </a:p>
        </p:txBody>
      </p:sp>
      <p:sp>
        <p:nvSpPr>
          <p:cNvPr id="205" name="Google Shape;205;p19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4000" u="none" cap="none" strike="noStrike">
                <a:solidFill>
                  <a:srgbClr val="00337F"/>
                </a:solidFill>
              </a:rPr>
              <a:t>Admin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0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4400" u="none" cap="none" strike="noStrike">
                <a:solidFill>
                  <a:srgbClr val="00337F"/>
                </a:solidFill>
              </a:rPr>
              <a:t>Squadron Organization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sp>
        <p:nvSpPr>
          <p:cNvPr id="211" name="Google Shape;211;p20"/>
          <p:cNvSpPr txBox="1"/>
          <p:nvPr/>
        </p:nvSpPr>
        <p:spPr>
          <a:xfrm>
            <a:off x="4447125" y="1750113"/>
            <a:ext cx="346500" cy="415500"/>
          </a:xfrm>
          <a:prstGeom prst="rect">
            <a:avLst/>
          </a:prstGeom>
          <a:solidFill>
            <a:srgbClr val="FF99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 sz="1200"/>
          </a:p>
        </p:txBody>
      </p:sp>
      <p:sp>
        <p:nvSpPr>
          <p:cNvPr id="212" name="Google Shape;212;p20"/>
          <p:cNvSpPr txBox="1"/>
          <p:nvPr/>
        </p:nvSpPr>
        <p:spPr>
          <a:xfrm>
            <a:off x="4447125" y="1172418"/>
            <a:ext cx="346500" cy="415500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 sz="1200"/>
          </a:p>
        </p:txBody>
      </p:sp>
      <p:cxnSp>
        <p:nvCxnSpPr>
          <p:cNvPr id="213" name="Google Shape;213;p20"/>
          <p:cNvCxnSpPr/>
          <p:nvPr/>
        </p:nvCxnSpPr>
        <p:spPr>
          <a:xfrm>
            <a:off x="4620343" y="1587916"/>
            <a:ext cx="0" cy="189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14" name="Google Shape;214;p20"/>
          <p:cNvSpPr txBox="1"/>
          <p:nvPr/>
        </p:nvSpPr>
        <p:spPr>
          <a:xfrm>
            <a:off x="5056325" y="1592950"/>
            <a:ext cx="620700" cy="306300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215" name="Google Shape;215;p20"/>
          <p:cNvCxnSpPr>
            <a:stCxn id="212" idx="3"/>
          </p:cNvCxnSpPr>
          <p:nvPr/>
        </p:nvCxnSpPr>
        <p:spPr>
          <a:xfrm>
            <a:off x="4793625" y="1380168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6" name="Google Shape;216;p20"/>
          <p:cNvCxnSpPr>
            <a:stCxn id="211" idx="3"/>
          </p:cNvCxnSpPr>
          <p:nvPr/>
        </p:nvCxnSpPr>
        <p:spPr>
          <a:xfrm flipH="1" rot="10800000">
            <a:off x="4793625" y="1750263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7" name="Google Shape;217;p20"/>
          <p:cNvCxnSpPr/>
          <p:nvPr/>
        </p:nvCxnSpPr>
        <p:spPr>
          <a:xfrm>
            <a:off x="4626236" y="212572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8" name="Google Shape;218;p20"/>
          <p:cNvCxnSpPr/>
          <p:nvPr/>
        </p:nvCxnSpPr>
        <p:spPr>
          <a:xfrm>
            <a:off x="1641678" y="2363667"/>
            <a:ext cx="70638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9" name="Google Shape;219;p20"/>
          <p:cNvCxnSpPr/>
          <p:nvPr/>
        </p:nvCxnSpPr>
        <p:spPr>
          <a:xfrm>
            <a:off x="1654581" y="2368630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3334646" y="23636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5346326" y="23636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7157981" y="2371782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8705418" y="2363667"/>
            <a:ext cx="0" cy="237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24" name="Google Shape;224;p20"/>
          <p:cNvSpPr txBox="1"/>
          <p:nvPr/>
        </p:nvSpPr>
        <p:spPr>
          <a:xfrm>
            <a:off x="1360200" y="2607858"/>
            <a:ext cx="587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225" name="Google Shape;225;p20"/>
          <p:cNvSpPr txBox="1"/>
          <p:nvPr/>
        </p:nvSpPr>
        <p:spPr>
          <a:xfrm>
            <a:off x="3040688" y="2609723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226" name="Google Shape;226;p20"/>
          <p:cNvSpPr txBox="1"/>
          <p:nvPr/>
        </p:nvSpPr>
        <p:spPr>
          <a:xfrm>
            <a:off x="4977927" y="2618753"/>
            <a:ext cx="729900" cy="2535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227" name="Google Shape;227;p20"/>
          <p:cNvSpPr txBox="1"/>
          <p:nvPr/>
        </p:nvSpPr>
        <p:spPr>
          <a:xfrm>
            <a:off x="6774299" y="2607858"/>
            <a:ext cx="771600" cy="253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 O</a:t>
            </a:r>
            <a:endParaRPr/>
          </a:p>
        </p:txBody>
      </p:sp>
      <p:sp>
        <p:nvSpPr>
          <p:cNvPr id="228" name="Google Shape;228;p20"/>
          <p:cNvSpPr txBox="1"/>
          <p:nvPr/>
        </p:nvSpPr>
        <p:spPr>
          <a:xfrm>
            <a:off x="8207933" y="2610180"/>
            <a:ext cx="885600" cy="2535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 O</a:t>
            </a:r>
            <a:endParaRPr/>
          </a:p>
        </p:txBody>
      </p:sp>
      <p:sp>
        <p:nvSpPr>
          <p:cNvPr id="229" name="Google Shape;229;p20"/>
          <p:cNvSpPr txBox="1"/>
          <p:nvPr/>
        </p:nvSpPr>
        <p:spPr>
          <a:xfrm>
            <a:off x="50350" y="3349700"/>
            <a:ext cx="960000" cy="7389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230" name="Google Shape;230;p20"/>
          <p:cNvSpPr txBox="1"/>
          <p:nvPr/>
        </p:nvSpPr>
        <p:spPr>
          <a:xfrm>
            <a:off x="188595" y="2632806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231" name="Google Shape;231;p20"/>
          <p:cNvSpPr txBox="1"/>
          <p:nvPr/>
        </p:nvSpPr>
        <p:spPr>
          <a:xfrm>
            <a:off x="188595" y="4405976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232" name="Google Shape;232;p20"/>
          <p:cNvSpPr txBox="1"/>
          <p:nvPr/>
        </p:nvSpPr>
        <p:spPr>
          <a:xfrm>
            <a:off x="188595" y="5152593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233" name="Google Shape;233;p20"/>
          <p:cNvSpPr txBox="1"/>
          <p:nvPr/>
        </p:nvSpPr>
        <p:spPr>
          <a:xfrm>
            <a:off x="188595" y="5863067"/>
            <a:ext cx="677100" cy="2535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234" name="Google Shape;234;p20"/>
          <p:cNvCxnSpPr/>
          <p:nvPr/>
        </p:nvCxnSpPr>
        <p:spPr>
          <a:xfrm>
            <a:off x="-13494" y="3232347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35" name="Google Shape;235;p20"/>
          <p:cNvCxnSpPr/>
          <p:nvPr/>
        </p:nvCxnSpPr>
        <p:spPr>
          <a:xfrm>
            <a:off x="-13494" y="4161321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36" name="Google Shape;236;p20"/>
          <p:cNvCxnSpPr/>
          <p:nvPr/>
        </p:nvCxnSpPr>
        <p:spPr>
          <a:xfrm>
            <a:off x="-13494" y="4898270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37" name="Google Shape;237;p20"/>
          <p:cNvCxnSpPr/>
          <p:nvPr/>
        </p:nvCxnSpPr>
        <p:spPr>
          <a:xfrm>
            <a:off x="0" y="5635505"/>
            <a:ext cx="9121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238" name="Google Shape;238;p20"/>
          <p:cNvSpPr txBox="1"/>
          <p:nvPr/>
        </p:nvSpPr>
        <p:spPr>
          <a:xfrm>
            <a:off x="1448599" y="4389635"/>
            <a:ext cx="587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239" name="Google Shape;239;p20"/>
          <p:cNvSpPr txBox="1"/>
          <p:nvPr/>
        </p:nvSpPr>
        <p:spPr>
          <a:xfrm>
            <a:off x="1688707" y="5085681"/>
            <a:ext cx="828900" cy="415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 sz="1200"/>
          </a:p>
        </p:txBody>
      </p:sp>
      <p:sp>
        <p:nvSpPr>
          <p:cNvPr id="240" name="Google Shape;240;p20"/>
          <p:cNvSpPr txBox="1"/>
          <p:nvPr/>
        </p:nvSpPr>
        <p:spPr>
          <a:xfrm>
            <a:off x="1076827" y="5862552"/>
            <a:ext cx="7857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1" name="Google Shape;241;p20"/>
          <p:cNvCxnSpPr/>
          <p:nvPr/>
        </p:nvCxnSpPr>
        <p:spPr>
          <a:xfrm>
            <a:off x="1397993" y="3070075"/>
            <a:ext cx="960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2" name="Google Shape;242;p20"/>
          <p:cNvCxnSpPr/>
          <p:nvPr/>
        </p:nvCxnSpPr>
        <p:spPr>
          <a:xfrm>
            <a:off x="1648954" y="2892142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43" name="Google Shape;243;p20"/>
          <p:cNvSpPr txBox="1"/>
          <p:nvPr/>
        </p:nvSpPr>
        <p:spPr>
          <a:xfrm>
            <a:off x="2129337" y="3571443"/>
            <a:ext cx="553200" cy="253500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4" name="Google Shape;244;p20"/>
          <p:cNvCxnSpPr/>
          <p:nvPr/>
        </p:nvCxnSpPr>
        <p:spPr>
          <a:xfrm>
            <a:off x="2346108" y="3064947"/>
            <a:ext cx="0" cy="51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45" name="Google Shape;245;p20"/>
          <p:cNvCxnSpPr/>
          <p:nvPr/>
        </p:nvCxnSpPr>
        <p:spPr>
          <a:xfrm>
            <a:off x="1398768" y="3059859"/>
            <a:ext cx="0" cy="2811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46" name="Google Shape;246;p20"/>
          <p:cNvCxnSpPr/>
          <p:nvPr/>
        </p:nvCxnSpPr>
        <p:spPr>
          <a:xfrm>
            <a:off x="2076236" y="3070075"/>
            <a:ext cx="0" cy="20232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47" name="Google Shape;247;p20"/>
          <p:cNvCxnSpPr/>
          <p:nvPr/>
        </p:nvCxnSpPr>
        <p:spPr>
          <a:xfrm>
            <a:off x="1748121" y="3083448"/>
            <a:ext cx="0" cy="13029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48" name="Google Shape;248;p20"/>
          <p:cNvSpPr txBox="1"/>
          <p:nvPr/>
        </p:nvSpPr>
        <p:spPr>
          <a:xfrm>
            <a:off x="3796750" y="2965589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249" name="Google Shape;249;p20"/>
          <p:cNvCxnSpPr>
            <a:stCxn id="225" idx="3"/>
            <a:endCxn id="248" idx="1"/>
          </p:cNvCxnSpPr>
          <p:nvPr/>
        </p:nvCxnSpPr>
        <p:spPr>
          <a:xfrm>
            <a:off x="3628388" y="2736473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0" name="Google Shape;250;p20"/>
          <p:cNvSpPr txBox="1"/>
          <p:nvPr/>
        </p:nvSpPr>
        <p:spPr>
          <a:xfrm>
            <a:off x="3049001" y="3276341"/>
            <a:ext cx="5877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251" name="Google Shape;251;p20"/>
          <p:cNvSpPr txBox="1"/>
          <p:nvPr/>
        </p:nvSpPr>
        <p:spPr>
          <a:xfrm>
            <a:off x="2792350" y="3871040"/>
            <a:ext cx="422400" cy="2157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252" name="Google Shape;252;p20"/>
          <p:cNvSpPr txBox="1"/>
          <p:nvPr/>
        </p:nvSpPr>
        <p:spPr>
          <a:xfrm>
            <a:off x="3326776" y="3871040"/>
            <a:ext cx="530700" cy="2157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253" name="Google Shape;253;p20"/>
          <p:cNvCxnSpPr/>
          <p:nvPr/>
        </p:nvCxnSpPr>
        <p:spPr>
          <a:xfrm>
            <a:off x="3017694" y="3699405"/>
            <a:ext cx="14538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4" name="Google Shape;254;p20"/>
          <p:cNvCxnSpPr/>
          <p:nvPr/>
        </p:nvCxnSpPr>
        <p:spPr>
          <a:xfrm>
            <a:off x="3337153" y="3495755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5" name="Google Shape;255;p20"/>
          <p:cNvCxnSpPr/>
          <p:nvPr/>
        </p:nvCxnSpPr>
        <p:spPr>
          <a:xfrm>
            <a:off x="3026267" y="3698589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6" name="Google Shape;256;p20"/>
          <p:cNvCxnSpPr/>
          <p:nvPr/>
        </p:nvCxnSpPr>
        <p:spPr>
          <a:xfrm>
            <a:off x="3594909" y="3701446"/>
            <a:ext cx="0" cy="1713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7" name="Google Shape;257;p20"/>
          <p:cNvCxnSpPr/>
          <p:nvPr/>
        </p:nvCxnSpPr>
        <p:spPr>
          <a:xfrm>
            <a:off x="3334612" y="2887014"/>
            <a:ext cx="0" cy="377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8" name="Google Shape;258;p20"/>
          <p:cNvSpPr txBox="1"/>
          <p:nvPr/>
        </p:nvSpPr>
        <p:spPr>
          <a:xfrm>
            <a:off x="2460990" y="4402222"/>
            <a:ext cx="479400" cy="253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259" name="Google Shape;259;p20"/>
          <p:cNvCxnSpPr/>
          <p:nvPr/>
        </p:nvCxnSpPr>
        <p:spPr>
          <a:xfrm>
            <a:off x="2746305" y="3076618"/>
            <a:ext cx="5829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0" name="Google Shape;260;p20"/>
          <p:cNvCxnSpPr/>
          <p:nvPr/>
        </p:nvCxnSpPr>
        <p:spPr>
          <a:xfrm>
            <a:off x="2746305" y="3068046"/>
            <a:ext cx="0" cy="133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61" name="Google Shape;261;p20"/>
          <p:cNvSpPr txBox="1"/>
          <p:nvPr/>
        </p:nvSpPr>
        <p:spPr>
          <a:xfrm>
            <a:off x="2753704" y="5087360"/>
            <a:ext cx="7383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 sz="1200"/>
          </a:p>
        </p:txBody>
      </p:sp>
      <p:sp>
        <p:nvSpPr>
          <p:cNvPr id="262" name="Google Shape;262;p20"/>
          <p:cNvSpPr txBox="1"/>
          <p:nvPr/>
        </p:nvSpPr>
        <p:spPr>
          <a:xfrm>
            <a:off x="4240379" y="5087360"/>
            <a:ext cx="5130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263" name="Google Shape;263;p20"/>
          <p:cNvSpPr txBox="1"/>
          <p:nvPr/>
        </p:nvSpPr>
        <p:spPr>
          <a:xfrm>
            <a:off x="3550215" y="5087360"/>
            <a:ext cx="629700" cy="415500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9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 sz="1300"/>
          </a:p>
        </p:txBody>
      </p:sp>
      <p:cxnSp>
        <p:nvCxnSpPr>
          <p:cNvPr id="264" name="Google Shape;264;p20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5" name="Google Shape;265;p20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6" name="Google Shape;266;p20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7" name="Google Shape;267;p20"/>
          <p:cNvCxnSpPr/>
          <p:nvPr/>
        </p:nvCxnSpPr>
        <p:spPr>
          <a:xfrm>
            <a:off x="4855568" y="3094808"/>
            <a:ext cx="1042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8" name="Google Shape;268;p20"/>
          <p:cNvCxnSpPr/>
          <p:nvPr/>
        </p:nvCxnSpPr>
        <p:spPr>
          <a:xfrm>
            <a:off x="5546508" y="3089680"/>
            <a:ext cx="0" cy="51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9" name="Google Shape;269;p20"/>
          <p:cNvCxnSpPr/>
          <p:nvPr/>
        </p:nvCxnSpPr>
        <p:spPr>
          <a:xfrm>
            <a:off x="4856343" y="3084592"/>
            <a:ext cx="0" cy="267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0" name="Google Shape;270;p20"/>
          <p:cNvCxnSpPr/>
          <p:nvPr/>
        </p:nvCxnSpPr>
        <p:spPr>
          <a:xfrm>
            <a:off x="5205696" y="3108180"/>
            <a:ext cx="0" cy="198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1" name="Google Shape;271;p20"/>
          <p:cNvCxnSpPr/>
          <p:nvPr/>
        </p:nvCxnSpPr>
        <p:spPr>
          <a:xfrm>
            <a:off x="5351457" y="2895294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72" name="Google Shape;272;p20"/>
          <p:cNvSpPr txBox="1"/>
          <p:nvPr/>
        </p:nvSpPr>
        <p:spPr>
          <a:xfrm>
            <a:off x="5254300" y="3609064"/>
            <a:ext cx="6015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0"/>
          <p:cNvSpPr txBox="1"/>
          <p:nvPr/>
        </p:nvSpPr>
        <p:spPr>
          <a:xfrm>
            <a:off x="4923759" y="5090970"/>
            <a:ext cx="6207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TRAIN</a:t>
            </a:r>
            <a:endParaRPr sz="1200"/>
          </a:p>
        </p:txBody>
      </p:sp>
      <p:sp>
        <p:nvSpPr>
          <p:cNvPr id="274" name="Google Shape;274;p20"/>
          <p:cNvSpPr txBox="1"/>
          <p:nvPr/>
        </p:nvSpPr>
        <p:spPr>
          <a:xfrm>
            <a:off x="5604720" y="5089427"/>
            <a:ext cx="640500" cy="3693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TRAIN</a:t>
            </a:r>
            <a:endParaRPr sz="1200"/>
          </a:p>
        </p:txBody>
      </p:sp>
      <p:sp>
        <p:nvSpPr>
          <p:cNvPr id="275" name="Google Shape;275;p20"/>
          <p:cNvSpPr txBox="1"/>
          <p:nvPr/>
        </p:nvSpPr>
        <p:spPr>
          <a:xfrm>
            <a:off x="4554818" y="5771048"/>
            <a:ext cx="768600" cy="415500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276" name="Google Shape;276;p20"/>
          <p:cNvCxnSpPr/>
          <p:nvPr/>
        </p:nvCxnSpPr>
        <p:spPr>
          <a:xfrm>
            <a:off x="5896895" y="3086784"/>
            <a:ext cx="0" cy="198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77" name="Google Shape;277;p20"/>
          <p:cNvSpPr txBox="1"/>
          <p:nvPr/>
        </p:nvSpPr>
        <p:spPr>
          <a:xfrm>
            <a:off x="6136369" y="5854494"/>
            <a:ext cx="4545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278" name="Google Shape;278;p20"/>
          <p:cNvSpPr txBox="1"/>
          <p:nvPr/>
        </p:nvSpPr>
        <p:spPr>
          <a:xfrm>
            <a:off x="6643451" y="5854500"/>
            <a:ext cx="4794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279" name="Google Shape;279;p20"/>
          <p:cNvSpPr txBox="1"/>
          <p:nvPr/>
        </p:nvSpPr>
        <p:spPr>
          <a:xfrm>
            <a:off x="6894313" y="5174462"/>
            <a:ext cx="5616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8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 sz="1200"/>
          </a:p>
        </p:txBody>
      </p:sp>
      <p:sp>
        <p:nvSpPr>
          <p:cNvPr id="280" name="Google Shape;280;p20"/>
          <p:cNvSpPr txBox="1"/>
          <p:nvPr/>
        </p:nvSpPr>
        <p:spPr>
          <a:xfrm>
            <a:off x="7257329" y="5854494"/>
            <a:ext cx="5331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1" name="Google Shape;281;p20"/>
          <p:cNvCxnSpPr/>
          <p:nvPr/>
        </p:nvCxnSpPr>
        <p:spPr>
          <a:xfrm>
            <a:off x="6348141" y="3089680"/>
            <a:ext cx="1152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2" name="Google Shape;282;p20"/>
          <p:cNvCxnSpPr/>
          <p:nvPr/>
        </p:nvCxnSpPr>
        <p:spPr>
          <a:xfrm>
            <a:off x="7161213" y="2890167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3" name="Google Shape;283;p20"/>
          <p:cNvCxnSpPr/>
          <p:nvPr/>
        </p:nvCxnSpPr>
        <p:spPr>
          <a:xfrm>
            <a:off x="6348141" y="3081686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4" name="Google Shape;284;p20"/>
          <p:cNvCxnSpPr/>
          <p:nvPr/>
        </p:nvCxnSpPr>
        <p:spPr>
          <a:xfrm>
            <a:off x="6842879" y="3085062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5" name="Google Shape;285;p20"/>
          <p:cNvCxnSpPr/>
          <p:nvPr/>
        </p:nvCxnSpPr>
        <p:spPr>
          <a:xfrm>
            <a:off x="7175126" y="3091035"/>
            <a:ext cx="0" cy="209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6" name="Google Shape;286;p20"/>
          <p:cNvCxnSpPr/>
          <p:nvPr/>
        </p:nvCxnSpPr>
        <p:spPr>
          <a:xfrm>
            <a:off x="7499270" y="3078648"/>
            <a:ext cx="0" cy="2777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87" name="Google Shape;287;p20"/>
          <p:cNvSpPr txBox="1"/>
          <p:nvPr/>
        </p:nvSpPr>
        <p:spPr>
          <a:xfrm>
            <a:off x="7573960" y="4360394"/>
            <a:ext cx="739500" cy="3693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288" name="Google Shape;288;p20"/>
          <p:cNvSpPr txBox="1"/>
          <p:nvPr/>
        </p:nvSpPr>
        <p:spPr>
          <a:xfrm>
            <a:off x="8420066" y="4359581"/>
            <a:ext cx="673500" cy="3693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289" name="Google Shape;289;p20"/>
          <p:cNvCxnSpPr/>
          <p:nvPr/>
        </p:nvCxnSpPr>
        <p:spPr>
          <a:xfrm>
            <a:off x="8010368" y="3090656"/>
            <a:ext cx="788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90" name="Google Shape;290;p20"/>
          <p:cNvCxnSpPr/>
          <p:nvPr/>
        </p:nvCxnSpPr>
        <p:spPr>
          <a:xfrm>
            <a:off x="8729142" y="2891142"/>
            <a:ext cx="0" cy="2061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91" name="Google Shape;291;p20"/>
          <p:cNvCxnSpPr/>
          <p:nvPr/>
        </p:nvCxnSpPr>
        <p:spPr>
          <a:xfrm>
            <a:off x="8012799" y="3081686"/>
            <a:ext cx="0" cy="126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92" name="Google Shape;292;p20"/>
          <p:cNvCxnSpPr/>
          <p:nvPr/>
        </p:nvCxnSpPr>
        <p:spPr>
          <a:xfrm>
            <a:off x="8807979" y="3075609"/>
            <a:ext cx="0" cy="1268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93" name="Google Shape;293;p20"/>
          <p:cNvSpPr txBox="1"/>
          <p:nvPr/>
        </p:nvSpPr>
        <p:spPr>
          <a:xfrm>
            <a:off x="8019922" y="5771048"/>
            <a:ext cx="725400" cy="415500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294" name="Google Shape;294;p20"/>
          <p:cNvCxnSpPr/>
          <p:nvPr/>
        </p:nvCxnSpPr>
        <p:spPr>
          <a:xfrm>
            <a:off x="8366807" y="3089274"/>
            <a:ext cx="0" cy="26745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scontent-a-iad.xx.fbcdn.net/hphotos-prn1/t1/1013468_601900296509785_800555889_n.jpg" id="300" name="Google Shape;300;p21"/>
          <p:cNvPicPr preferRelativeResize="0"/>
          <p:nvPr/>
        </p:nvPicPr>
        <p:blipFill rotWithShape="1">
          <a:blip r:embed="rId3">
            <a:alphaModFix/>
          </a:blip>
          <a:srcRect b="14214" l="0" r="0" t="0"/>
          <a:stretch/>
        </p:blipFill>
        <p:spPr>
          <a:xfrm>
            <a:off x="-456850" y="0"/>
            <a:ext cx="960085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1"/>
          <p:cNvSpPr txBox="1"/>
          <p:nvPr/>
        </p:nvSpPr>
        <p:spPr>
          <a:xfrm>
            <a:off x="685800" y="0"/>
            <a:ext cx="7772400" cy="14319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Tahoma"/>
              <a:buNone/>
            </a:pPr>
            <a:r>
              <a:rPr lang="en" sz="44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rPr>
              <a:t>JO Roles and Responsibilities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1"/>
          <p:cNvSpPr txBox="1"/>
          <p:nvPr/>
        </p:nvSpPr>
        <p:spPr>
          <a:xfrm>
            <a:off x="304800" y="1295400"/>
            <a:ext cx="8534400" cy="523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Tahoma"/>
              <a:buChar char="●"/>
            </a:pP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There are no secrets in a squadron: your reputation will be known at the E-1 level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37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Tahoma"/>
              <a:buChar char="○"/>
            </a:pP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Your ground job is important. But you are there to fly, fight and lead.  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37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Tahoma"/>
              <a:buChar char="■"/>
            </a:pP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But, don’t ignore your assigned ground job; it will distinguish you even more from other JO’s!</a:t>
            </a:r>
            <a:endParaRPr b="0" i="0" sz="2600" u="none" cap="none" strike="noStrik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Tahoma"/>
              <a:buChar char="●"/>
            </a:pP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How you do in your first sea tour will have an impact on the remainder of your career.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1" sz="2600" u="sng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457200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b="1" i="0" lang="en" sz="2600" u="sng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MOST IMPORTANT PEARL OF WISDOM: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Enter your new squadron with your </a:t>
            </a:r>
            <a:r>
              <a:rPr b="0" i="0" lang="en" sz="2600" u="sng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ears and mind open</a:t>
            </a:r>
            <a:r>
              <a:rPr b="0" i="0" lang="en" sz="26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2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LEAD BY EXAMPLE!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Be responsible for the conduct of subordinates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Keep informed of the capabilities and needs of each subordinate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Personally supervise and frequently tour spaces and observe personnel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Recognize individual accomplishments</a:t>
            </a:r>
            <a:endParaRPr i="0" sz="2600"/>
          </a:p>
        </p:txBody>
      </p:sp>
      <p:sp>
        <p:nvSpPr>
          <p:cNvPr id="308" name="Google Shape;308;p22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4000">
                <a:solidFill>
                  <a:srgbClr val="00337F"/>
                </a:solidFill>
              </a:rPr>
              <a:t>Relationship with Enlisted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3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Long workups/deployments allow for close relationships and a common bond 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Crews will fly long hours and become a virtual “team”; cohesiveness is mission essential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You need to be an officer 24/7 first and foremost, but realize that flying together will sometimes blur the lines...be smart</a:t>
            </a:r>
            <a:endParaRPr i="0" sz="2600"/>
          </a:p>
        </p:txBody>
      </p:sp>
      <p:sp>
        <p:nvSpPr>
          <p:cNvPr id="314" name="Google Shape;314;p23"/>
          <p:cNvSpPr txBox="1"/>
          <p:nvPr>
            <p:ph type="title"/>
          </p:nvPr>
        </p:nvSpPr>
        <p:spPr>
          <a:xfrm>
            <a:off x="654950" y="76200"/>
            <a:ext cx="77820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" sz="3500">
                <a:solidFill>
                  <a:srgbClr val="00337F"/>
                </a:solidFill>
              </a:rPr>
              <a:t>Relationship with Enlisted Aircrew</a:t>
            </a:r>
            <a:endParaRPr b="1" i="0" sz="35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4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Dealing directly with the Sailor without respecting the chain of command </a:t>
            </a:r>
            <a:endParaRPr i="0" sz="2600"/>
          </a:p>
          <a:p>
            <a:pPr indent="-95250" lvl="1" marL="7429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USE YOUR CHIEF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Making concessions or promises without consulting the chain of command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Attempting to solve the Sailor’s problems without assistance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You can’t live a person’s life for them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Trying to be the “nice guy” </a:t>
            </a:r>
            <a:endParaRPr i="0" sz="2600"/>
          </a:p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0" lang="en" sz="2600"/>
              <a:t> “You are a leader, not a best friend”</a:t>
            </a:r>
            <a:endParaRPr i="0" sz="2600"/>
          </a:p>
        </p:txBody>
      </p:sp>
      <p:sp>
        <p:nvSpPr>
          <p:cNvPr id="320" name="Google Shape;320;p24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" sz="4000">
                <a:solidFill>
                  <a:srgbClr val="00337F"/>
                </a:solidFill>
              </a:rPr>
              <a:t>Common JO Mistakes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5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1.a. Know the organizational structure of an aviation squadron to include the four major departments.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1.b. Know the roles and responsibilities of a Junior Officer in an aviation squadron.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2. Explain the following mission areas of naval aviation from the list below and which aircraft types execute those mission sets.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a. Air Warfare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b. Anti – Submarine Warfare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c. Mine Warfare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d. Strike Warfare 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e. Electronic Warfare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f.  Intelligence, Surveillance, and Reconnaissance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g. Command, Control, and Communications</a:t>
            </a:r>
            <a:endParaRPr sz="18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highlight>
                  <a:srgbClr val="FFC000"/>
                </a:highlight>
                <a:latin typeface="Arial"/>
                <a:ea typeface="Arial"/>
                <a:cs typeface="Arial"/>
                <a:sym typeface="Arial"/>
              </a:rPr>
              <a:t>h. Integrated Fires</a:t>
            </a:r>
            <a:endParaRPr b="1" sz="2400">
              <a:highlight>
                <a:srgbClr val="FFC000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25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 sz="3600" u="none" cap="none" strike="noStrike">
                <a:solidFill>
                  <a:srgbClr val="00337F"/>
                </a:solidFill>
              </a:rPr>
              <a:t>Learning Objectives</a:t>
            </a:r>
            <a:endParaRPr b="1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6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a. Air Warfare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b. Anti – Submarine Warfare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c. Mine Warfare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d. Strike Warfare 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e. Electronic Warfare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f.  Intelligence, Surveillance, and Reconnaissance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g. Command, Control, and Communications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2200">
                <a:latin typeface="Arial"/>
                <a:ea typeface="Arial"/>
                <a:cs typeface="Arial"/>
                <a:sym typeface="Arial"/>
              </a:rPr>
              <a:t>h. Integrated Fires</a:t>
            </a:r>
            <a:endParaRPr i="0" sz="22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2200"/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i="0" lang="en" sz="2200"/>
              <a:t>There are many other mission areas, not listed in MQS book</a:t>
            </a:r>
            <a:endParaRPr i="0" sz="2200"/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26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lang="en" sz="3600">
                <a:solidFill>
                  <a:srgbClr val="00337F"/>
                </a:solidFill>
              </a:rPr>
              <a:t>Mission Areas of Naval Aviation</a:t>
            </a:r>
            <a:endParaRPr b="1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7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lang="en" sz="3600">
                <a:solidFill>
                  <a:srgbClr val="00337F"/>
                </a:solidFill>
              </a:rPr>
              <a:t>Major </a:t>
            </a:r>
            <a:r>
              <a:rPr b="1" lang="en" sz="3600">
                <a:solidFill>
                  <a:srgbClr val="00337F"/>
                </a:solidFill>
              </a:rPr>
              <a:t>Mission Areas of Naval Aviation</a:t>
            </a:r>
            <a:endParaRPr b="1">
              <a:solidFill>
                <a:srgbClr val="00337F"/>
              </a:solidFill>
            </a:endParaRPr>
          </a:p>
        </p:txBody>
      </p:sp>
      <p:graphicFrame>
        <p:nvGraphicFramePr>
          <p:cNvPr id="338" name="Google Shape;338;p27"/>
          <p:cNvGraphicFramePr/>
          <p:nvPr/>
        </p:nvGraphicFramePr>
        <p:xfrm>
          <a:off x="0" y="127959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{A3A1FB77-18F5-44DA-AB09-7A3AB3027C82}</a:tableStyleId>
              </a:tblPr>
              <a:tblGrid>
                <a:gridCol w="4067175"/>
                <a:gridCol w="5076825"/>
              </a:tblGrid>
              <a:tr h="414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chemeClr val="lt1"/>
                          </a:solidFill>
                        </a:rPr>
                        <a:t>Mission Area</a:t>
                      </a:r>
                      <a:endParaRPr sz="1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337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chemeClr val="lt1"/>
                          </a:solidFill>
                        </a:rPr>
                        <a:t>Platform</a:t>
                      </a:r>
                      <a:endParaRPr sz="1500"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337F"/>
                    </a:solidFill>
                  </a:tcPr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Air Warfare</a:t>
                      </a:r>
                      <a:endParaRPr b="1" i="1"/>
                    </a:p>
                  </a:txBody>
                  <a:tcPr marT="91425" marB="91425" marR="91425" marL="91425"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F/A-18, F-35C </a:t>
                      </a:r>
                      <a:endParaRPr b="1" i="1"/>
                    </a:p>
                  </a:txBody>
                  <a:tcPr marT="91425" marB="91425" marR="91425" marL="91425"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Anti–Submarine Warfare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MH-60R, P-8A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Mine Warfare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MH-53E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Strike Warfare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F/A-18, F-35C, EA-18G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Electronic Warfare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EA-18G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600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Intelligence, Surveillance, and Reconnaissance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MH-60R, P-8A, E-2D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Command, Control, and Communications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E-2D, MH-60R, P-8A, E-6B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Integrated Fires</a:t>
                      </a:r>
                      <a:endParaRPr b="1" i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1" lang="en">
                          <a:solidFill>
                            <a:schemeClr val="dk1"/>
                          </a:solidFill>
                        </a:rPr>
                        <a:t>E-2D, MH-60R</a:t>
                      </a:r>
                      <a:endParaRPr b="1" i="1"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Other Major Areas: (not listed in MQS)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Anti Surface Warfare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MH-60R, MH-60S, P-8A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Logistics / VERTREP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MV-22, MH-60S, MH-60R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90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SAR / CSAR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MH-60S, MH-60R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8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U.S. Naval Aircraft</a:t>
            </a:r>
            <a:endParaRPr b="1"/>
          </a:p>
        </p:txBody>
      </p:sp>
      <p:pic>
        <p:nvPicPr>
          <p:cNvPr id="345" name="Google Shape;34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04225"/>
            <a:ext cx="9143999" cy="4557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9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F/A-18C/D/E/F</a:t>
            </a:r>
            <a:endParaRPr b="1"/>
          </a:p>
        </p:txBody>
      </p:sp>
      <p:pic>
        <p:nvPicPr>
          <p:cNvPr descr="100_101_behind_KC-135.JPG" id="352" name="Google Shape;35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94475" y="1365350"/>
            <a:ext cx="4749524" cy="2671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41612" y="4080267"/>
            <a:ext cx="3057775" cy="2553667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29"/>
          <p:cNvSpPr txBox="1"/>
          <p:nvPr/>
        </p:nvSpPr>
        <p:spPr>
          <a:xfrm>
            <a:off x="70450" y="1289167"/>
            <a:ext cx="4914900" cy="53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i="1" lang="en" sz="1800"/>
              <a:t>Mission Sets: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Air Warfare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Strike</a:t>
            </a:r>
            <a:endParaRPr b="1" i="1" sz="1800"/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/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lang="en" sz="1800">
                <a:solidFill>
                  <a:srgbClr val="000000"/>
                </a:solidFill>
              </a:rPr>
              <a:t>Hornet (C/D) smaller than </a:t>
            </a:r>
            <a:r>
              <a:rPr b="1" lang="en" sz="1800"/>
              <a:t>                </a:t>
            </a:r>
            <a:r>
              <a:rPr b="1" lang="en" sz="1800">
                <a:solidFill>
                  <a:srgbClr val="000000"/>
                </a:solidFill>
              </a:rPr>
              <a:t>Super Hornet (E/F) and Growler (G)</a:t>
            </a:r>
            <a:endParaRPr b="1" sz="1800">
              <a:solidFill>
                <a:srgbClr val="000000"/>
              </a:solidFill>
            </a:endParaRPr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lang="en" sz="1800">
                <a:solidFill>
                  <a:srgbClr val="000000"/>
                </a:solidFill>
              </a:rPr>
              <a:t>Single Seat:</a:t>
            </a:r>
            <a:r>
              <a:rPr b="1" lang="en" sz="1800"/>
              <a:t> C</a:t>
            </a:r>
            <a:r>
              <a:rPr b="1" lang="en" sz="1800">
                <a:solidFill>
                  <a:srgbClr val="000000"/>
                </a:solidFill>
              </a:rPr>
              <a:t>, E</a:t>
            </a:r>
            <a:endParaRPr b="1" sz="1800">
              <a:solidFill>
                <a:srgbClr val="000000"/>
              </a:solidFill>
            </a:endParaRPr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lang="en" sz="1800"/>
              <a:t>Dual</a:t>
            </a:r>
            <a:r>
              <a:rPr b="1" lang="en" sz="1800">
                <a:solidFill>
                  <a:srgbClr val="000000"/>
                </a:solidFill>
              </a:rPr>
              <a:t> Seat: F</a:t>
            </a:r>
            <a:endParaRPr b="1" sz="1800">
              <a:solidFill>
                <a:srgbClr val="000000"/>
              </a:solidFill>
            </a:endParaRPr>
          </a:p>
          <a:p>
            <a:pPr indent="0" lvl="0" marL="34290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 sz="1800"/>
          </a:p>
          <a:p>
            <a:pPr indent="-2540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Intercept Missiles (AIM)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to Surface Missiles (AGM)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Anti-Ship Missiles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Precision-Guided Munitions (PGM)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Mines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Rockets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20mm Cannon</a:t>
            </a:r>
            <a:endParaRPr b="1"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0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EA-18G</a:t>
            </a:r>
            <a:endParaRPr b="1"/>
          </a:p>
        </p:txBody>
      </p:sp>
      <p:pic>
        <p:nvPicPr>
          <p:cNvPr id="361" name="Google Shape;361;p30"/>
          <p:cNvPicPr preferRelativeResize="0"/>
          <p:nvPr/>
        </p:nvPicPr>
        <p:blipFill rotWithShape="1">
          <a:blip r:embed="rId3">
            <a:alphaModFix/>
          </a:blip>
          <a:srcRect b="1224" l="0" r="0" t="0"/>
          <a:stretch/>
        </p:blipFill>
        <p:spPr>
          <a:xfrm>
            <a:off x="4798325" y="1365378"/>
            <a:ext cx="3730224" cy="271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34125" y="4157678"/>
            <a:ext cx="3974896" cy="2231973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0"/>
          <p:cNvSpPr txBox="1"/>
          <p:nvPr/>
        </p:nvSpPr>
        <p:spPr>
          <a:xfrm>
            <a:off x="70450" y="1270117"/>
            <a:ext cx="4914900" cy="53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i="1" lang="en" sz="1800"/>
              <a:t>Mission Sets: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Electronic Warfare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Strike</a:t>
            </a:r>
            <a:endParaRPr b="1" i="1" sz="1800"/>
          </a:p>
          <a:p>
            <a:pPr indent="0" lvl="0" marL="34290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 sz="1800"/>
          </a:p>
          <a:p>
            <a:pPr indent="-2540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Surveillance and jamming systems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EW Suite (PODS)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Intercept Missiles (AIM)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to Ground Missiles (AGM)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 Radiation Missiles (HARM)</a:t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1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F-35C</a:t>
            </a:r>
            <a:endParaRPr b="1"/>
          </a:p>
        </p:txBody>
      </p:sp>
      <p:pic>
        <p:nvPicPr>
          <p:cNvPr id="370" name="Google Shape;37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9000" y="1361725"/>
            <a:ext cx="3636276" cy="2424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9325" y="3862098"/>
            <a:ext cx="4143325" cy="2646049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31"/>
          <p:cNvSpPr txBox="1"/>
          <p:nvPr/>
        </p:nvSpPr>
        <p:spPr>
          <a:xfrm>
            <a:off x="70450" y="1270117"/>
            <a:ext cx="4914900" cy="53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b="1" i="1" lang="en" sz="1800"/>
              <a:t>Mission Sets: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Air Warfare</a:t>
            </a:r>
            <a:endParaRPr b="1" i="1" sz="1800"/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</a:pPr>
            <a:r>
              <a:rPr b="1" i="1" lang="en" sz="1800"/>
              <a:t>Strike</a:t>
            </a:r>
            <a:endParaRPr b="1" i="1" sz="1800"/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/>
          </a:p>
          <a:p>
            <a:pPr indent="-2540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Single Seat</a:t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Replacement for aging F/A-18 Fleet</a:t>
            </a:r>
            <a:endParaRPr b="1" sz="18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Intercept Missiles (AIM)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Air to Surface Missiles (AGM)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Anti-Ship Missiles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Precision-Guided Munitions (PGM)</a:t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2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E-2C/D</a:t>
            </a:r>
            <a:endParaRPr b="1"/>
          </a:p>
        </p:txBody>
      </p:sp>
      <p:sp>
        <p:nvSpPr>
          <p:cNvPr id="379" name="Google Shape;379;p32"/>
          <p:cNvSpPr txBox="1"/>
          <p:nvPr/>
        </p:nvSpPr>
        <p:spPr>
          <a:xfrm>
            <a:off x="60600" y="1289567"/>
            <a:ext cx="4266900" cy="51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 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Airborne Command, Control, and Communications 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Intelligence, Surveillance, and Reconnaissance</a:t>
            </a:r>
            <a:r>
              <a:rPr b="1" i="1" lang="en" sz="1800">
                <a:solidFill>
                  <a:schemeClr val="dk1"/>
                </a:solidFill>
              </a:rPr>
              <a:t> 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Integrated Fires</a:t>
            </a:r>
            <a:endParaRPr b="1" i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5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pilots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3 NFOs</a:t>
            </a:r>
            <a:endParaRPr b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None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380" name="Google Shape;380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5172" y="1289575"/>
            <a:ext cx="4266900" cy="30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2149" y="4473702"/>
            <a:ext cx="3176775" cy="210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3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C-2A </a:t>
            </a:r>
            <a:r>
              <a:rPr lang="en" sz="3600"/>
              <a:t>/ C</a:t>
            </a:r>
            <a:r>
              <a:rPr b="1" lang="en" sz="3600"/>
              <a:t>MV-22B</a:t>
            </a:r>
            <a:endParaRPr b="1"/>
          </a:p>
        </p:txBody>
      </p:sp>
      <p:sp>
        <p:nvSpPr>
          <p:cNvPr id="388" name="Google Shape;388;p33"/>
          <p:cNvSpPr txBox="1"/>
          <p:nvPr/>
        </p:nvSpPr>
        <p:spPr>
          <a:xfrm>
            <a:off x="79650" y="1269717"/>
            <a:ext cx="4633800" cy="51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Logistics (Mail, Pax, VIPs, etc.)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Carrier Onboard Delivery (COD)</a:t>
            </a:r>
            <a:endParaRPr b="1" i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Land assets (Don’t live on the boat)</a:t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4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Pilots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Enlisted Crew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Up to 26 Passengers</a:t>
            </a:r>
            <a:endParaRPr b="1" sz="1800">
              <a:solidFill>
                <a:schemeClr val="dk1"/>
              </a:solidFill>
            </a:endParaRPr>
          </a:p>
          <a:p>
            <a:pPr indent="0" lvl="0" marL="342900" rtl="0" algn="l"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None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389" name="Google Shape;38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34779" y="1269725"/>
            <a:ext cx="4048500" cy="269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4975" y="4012750"/>
            <a:ext cx="3799526" cy="2529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4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P-8A</a:t>
            </a:r>
            <a:endParaRPr b="1"/>
          </a:p>
        </p:txBody>
      </p:sp>
      <p:sp>
        <p:nvSpPr>
          <p:cNvPr id="397" name="Google Shape;397;p34"/>
          <p:cNvSpPr txBox="1"/>
          <p:nvPr/>
        </p:nvSpPr>
        <p:spPr>
          <a:xfrm>
            <a:off x="60600" y="1292542"/>
            <a:ext cx="4959300" cy="528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Mission Sets: 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Anti-Submarine Warfare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Anti-Surface Warfare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ISR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Command, Control, and Communications</a:t>
            </a:r>
            <a:endParaRPr b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9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3 Pilot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NFO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4 AWO</a:t>
            </a:r>
            <a:endParaRPr b="1" sz="1800">
              <a:solidFill>
                <a:schemeClr val="dk1"/>
              </a:solidFill>
            </a:endParaRPr>
          </a:p>
          <a:p>
            <a:pPr indent="0" lvl="0" marL="34290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Torpedoes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Anti-ship Missiles (Harpoon &amp; LRASM)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Mines</a:t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398" name="Google Shape;398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04100" y="1292550"/>
            <a:ext cx="4545600" cy="303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7651" y="4370807"/>
            <a:ext cx="3831900" cy="21554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5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E-6B</a:t>
            </a:r>
            <a:endParaRPr b="1"/>
          </a:p>
        </p:txBody>
      </p:sp>
      <p:pic>
        <p:nvPicPr>
          <p:cNvPr id="406" name="Google Shape;406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35075" y="1430100"/>
            <a:ext cx="4553100" cy="3254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35"/>
          <p:cNvSpPr txBox="1"/>
          <p:nvPr/>
        </p:nvSpPr>
        <p:spPr>
          <a:xfrm>
            <a:off x="79650" y="1260592"/>
            <a:ext cx="4633800" cy="51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Command, Control, and Communications</a:t>
            </a:r>
            <a:endParaRPr b="1" i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Airborne asset to support Ballistic Missile Submarine and airborne command post for STRATCOM</a:t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High Security Clearance</a:t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15+ hour missions (Up to 72 hours with Aerial Refueling</a:t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22</a:t>
            </a:r>
            <a:endParaRPr b="1" sz="1800">
              <a:solidFill>
                <a:schemeClr val="dk1"/>
              </a:solidFill>
            </a:endParaRPr>
          </a:p>
          <a:p>
            <a:pPr indent="0" lvl="0" marL="342900" rtl="0" algn="l"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None</a:t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6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MH-53E</a:t>
            </a:r>
            <a:endParaRPr b="1"/>
          </a:p>
        </p:txBody>
      </p:sp>
      <p:pic>
        <p:nvPicPr>
          <p:cNvPr descr="53.jpg" id="414" name="Google Shape;414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26975" y="1365375"/>
            <a:ext cx="4293178" cy="268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65150" y="3706922"/>
            <a:ext cx="4767255" cy="2681574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6"/>
          <p:cNvSpPr txBox="1"/>
          <p:nvPr/>
        </p:nvSpPr>
        <p:spPr>
          <a:xfrm>
            <a:off x="32025" y="1289167"/>
            <a:ext cx="4633800" cy="51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Mine Warfare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Logistics</a:t>
            </a:r>
            <a:endParaRPr b="1" i="1" sz="1800">
              <a:solidFill>
                <a:schemeClr val="dk1"/>
              </a:solidFill>
            </a:endParaRPr>
          </a:p>
          <a:p>
            <a:pPr indent="0" lvl="0" marL="7429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3-4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Pilots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1-2 Aircrew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Up to 55 Passengers</a:t>
            </a:r>
            <a:endParaRPr b="1" sz="1800">
              <a:solidFill>
                <a:schemeClr val="dk1"/>
              </a:solidFill>
            </a:endParaRPr>
          </a:p>
          <a:p>
            <a:pPr indent="0" lvl="0" marL="342900" rtl="0" algn="l"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Mk105 Minesweeping Tow</a:t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7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MH-60S</a:t>
            </a:r>
            <a:endParaRPr b="1"/>
          </a:p>
        </p:txBody>
      </p:sp>
      <p:sp>
        <p:nvSpPr>
          <p:cNvPr id="423" name="Google Shape;423;p37"/>
          <p:cNvSpPr txBox="1"/>
          <p:nvPr/>
        </p:nvSpPr>
        <p:spPr>
          <a:xfrm>
            <a:off x="32025" y="1289167"/>
            <a:ext cx="5240400" cy="52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 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Anti-Surface Warfare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Logistics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SAR / CSAR</a:t>
            </a:r>
            <a:endParaRPr b="1" i="1"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3-5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Pilots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1-3 Aircrewman (mission dependent)</a:t>
            </a:r>
            <a:endParaRPr b="1" sz="1800">
              <a:solidFill>
                <a:schemeClr val="dk1"/>
              </a:solidFill>
            </a:endParaRPr>
          </a:p>
          <a:p>
            <a:pPr indent="0" lvl="0" marL="74295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HELLFIRE missiles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20mm cannon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Rockets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Crew-Served Weapons (CSW)</a:t>
            </a:r>
            <a:endParaRPr b="1" sz="1800">
              <a:solidFill>
                <a:schemeClr val="dk1"/>
              </a:solidFill>
            </a:endParaRPr>
          </a:p>
          <a:p>
            <a:pPr indent="-1905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GAU-21 (.50 cal)</a:t>
            </a:r>
            <a:endParaRPr b="1" sz="1800">
              <a:solidFill>
                <a:schemeClr val="dk1"/>
              </a:solidFill>
            </a:endParaRPr>
          </a:p>
          <a:p>
            <a:pPr indent="-1905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M240 (7.62mm)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424" name="Google Shape;42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5525" y="1260604"/>
            <a:ext cx="3824175" cy="254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05527" y="4032552"/>
            <a:ext cx="3824174" cy="254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8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MH-60R</a:t>
            </a:r>
            <a:endParaRPr b="1"/>
          </a:p>
        </p:txBody>
      </p:sp>
      <p:sp>
        <p:nvSpPr>
          <p:cNvPr id="432" name="Google Shape;432;p38"/>
          <p:cNvSpPr txBox="1"/>
          <p:nvPr/>
        </p:nvSpPr>
        <p:spPr>
          <a:xfrm>
            <a:off x="32025" y="1289175"/>
            <a:ext cx="5725800" cy="529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i="1" lang="en" sz="1800">
                <a:solidFill>
                  <a:schemeClr val="dk1"/>
                </a:solidFill>
              </a:rPr>
              <a:t>Mission Sets: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Anti-Surface Warfare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Anti-Submarine Warfare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ISR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Command, Control, &amp; Comms</a:t>
            </a:r>
            <a:endParaRPr b="1" i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i="1" lang="en" sz="1800">
                <a:solidFill>
                  <a:schemeClr val="dk1"/>
                </a:solidFill>
              </a:rPr>
              <a:t>Integrated Fires</a:t>
            </a:r>
            <a:endParaRPr b="1" i="1"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Crew: 3-4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2 Pilots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1 Sensor Operator, 1 Crewman</a:t>
            </a:r>
            <a:endParaRPr b="1" sz="1800">
              <a:solidFill>
                <a:schemeClr val="dk1"/>
              </a:solidFill>
            </a:endParaRPr>
          </a:p>
          <a:p>
            <a:pPr indent="0" lvl="0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540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Weapons / Sensors: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HELLFIRE missiles / Rockets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Dipping Sonar / Sonobuoys / Torpedoes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Electronic Warfare Support Measures (ESM)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Inverse Synthetic Aperture Radar (ISAR)</a:t>
            </a:r>
            <a:endParaRPr b="1" sz="1800">
              <a:solidFill>
                <a:schemeClr val="dk1"/>
              </a:solidFill>
            </a:endParaRPr>
          </a:p>
          <a:p>
            <a:pPr indent="-2222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pPr>
            <a:r>
              <a:rPr b="1" lang="en" sz="1800">
                <a:solidFill>
                  <a:schemeClr val="dk1"/>
                </a:solidFill>
              </a:rPr>
              <a:t>Crew-Served Weapons (CSW)</a:t>
            </a:r>
            <a:endParaRPr b="1" sz="1800">
              <a:solidFill>
                <a:schemeClr val="dk1"/>
              </a:solidFill>
            </a:endParaRPr>
          </a:p>
          <a:p>
            <a:pPr indent="-1905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b="1" lang="en" sz="1800">
                <a:solidFill>
                  <a:schemeClr val="dk1"/>
                </a:solidFill>
              </a:rPr>
              <a:t>GAU-21 (.50 cal) &amp; M240 (7.62mm)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433" name="Google Shape;433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1675" y="1306800"/>
            <a:ext cx="3805125" cy="253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3825" y="3695773"/>
            <a:ext cx="3032125" cy="283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9"/>
          <p:cNvSpPr txBox="1"/>
          <p:nvPr>
            <p:ph idx="1" type="body"/>
          </p:nvPr>
        </p:nvSpPr>
        <p:spPr>
          <a:xfrm>
            <a:off x="457200" y="160020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1.a. Know the organizational structure of an aviation squadron to include the four major departments.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1.b. Know the roles and responsibilities of a Junior Officer in an aviation squadron.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2. Explain the following mission areas of naval aviation from the list below and which aircraft types execute those mission sets.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Air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Anti – Submarine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Mine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Strike Warfare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e. Electronic Warfare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f.  Intelligence, Surveillance, and Reconnaissance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g. Command, Control, and Communications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h. Integrated Fires</a:t>
            </a:r>
            <a:endParaRPr b="1"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39"/>
          <p:cNvSpPr txBox="1"/>
          <p:nvPr>
            <p:ph type="title"/>
          </p:nvPr>
        </p:nvSpPr>
        <p:spPr>
          <a:xfrm>
            <a:off x="1066801" y="76200"/>
            <a:ext cx="7086600" cy="8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 sz="3600" u="none" cap="none" strike="noStrike">
                <a:solidFill>
                  <a:srgbClr val="00337F"/>
                </a:solidFill>
              </a:rPr>
              <a:t>Learning Objectives R</a:t>
            </a:r>
            <a:r>
              <a:rPr b="1" i="0" lang="en" sz="3600" u="none" cap="none" strike="noStrike">
                <a:solidFill>
                  <a:srgbClr val="00337F"/>
                </a:solidFill>
              </a:rPr>
              <a:t>ecap</a:t>
            </a:r>
            <a:endParaRPr b="1" sz="3600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USNA Aviatio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