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9" r:id="rId4"/>
    <p:sldMasterId id="2147483710" r:id="rId5"/>
    <p:sldMasterId id="2147483711" r:id="rId6"/>
    <p:sldMasterId id="2147483712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</p:sldIdLst>
  <p:sldSz cy="5143500" cx="9144000"/>
  <p:notesSz cx="6858000" cy="9144000"/>
  <p:embeddedFontLst>
    <p:embeddedFont>
      <p:font typeface="Cabin"/>
      <p:regular r:id="rId31"/>
      <p:bold r:id="rId32"/>
      <p:italic r:id="rId33"/>
      <p:boldItalic r:id="rId34"/>
    </p:embeddedFont>
    <p:embeddedFont>
      <p:font typeface="Helvetica Neue"/>
      <p:regular r:id="rId35"/>
      <p:bold r:id="rId36"/>
      <p:italic r:id="rId37"/>
      <p:boldItalic r:id="rId3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slide" Target="slides/slide21.xml"/><Relationship Id="rId7" Type="http://schemas.openxmlformats.org/officeDocument/2006/relationships/slideMaster" Target="slideMasters/slideMaster4.xml"/><Relationship Id="rId8" Type="http://schemas.openxmlformats.org/officeDocument/2006/relationships/notesMaster" Target="notesMasters/notesMaster1.xml"/><Relationship Id="rId31" Type="http://schemas.openxmlformats.org/officeDocument/2006/relationships/font" Target="fonts/Cabin-regular.fntdata"/><Relationship Id="rId30" Type="http://schemas.openxmlformats.org/officeDocument/2006/relationships/slide" Target="slides/slide22.xml"/><Relationship Id="rId11" Type="http://schemas.openxmlformats.org/officeDocument/2006/relationships/slide" Target="slides/slide3.xml"/><Relationship Id="rId33" Type="http://schemas.openxmlformats.org/officeDocument/2006/relationships/font" Target="fonts/Cabin-italic.fntdata"/><Relationship Id="rId10" Type="http://schemas.openxmlformats.org/officeDocument/2006/relationships/slide" Target="slides/slide2.xml"/><Relationship Id="rId32" Type="http://schemas.openxmlformats.org/officeDocument/2006/relationships/font" Target="fonts/Cabin-bold.fntdata"/><Relationship Id="rId13" Type="http://schemas.openxmlformats.org/officeDocument/2006/relationships/slide" Target="slides/slide5.xml"/><Relationship Id="rId35" Type="http://schemas.openxmlformats.org/officeDocument/2006/relationships/font" Target="fonts/HelveticaNeue-regular.fntdata"/><Relationship Id="rId12" Type="http://schemas.openxmlformats.org/officeDocument/2006/relationships/slide" Target="slides/slide4.xml"/><Relationship Id="rId34" Type="http://schemas.openxmlformats.org/officeDocument/2006/relationships/font" Target="fonts/Cabin-boldItalic.fntdata"/><Relationship Id="rId15" Type="http://schemas.openxmlformats.org/officeDocument/2006/relationships/slide" Target="slides/slide7.xml"/><Relationship Id="rId37" Type="http://schemas.openxmlformats.org/officeDocument/2006/relationships/font" Target="fonts/HelveticaNeue-italic.fntdata"/><Relationship Id="rId14" Type="http://schemas.openxmlformats.org/officeDocument/2006/relationships/slide" Target="slides/slide6.xml"/><Relationship Id="rId36" Type="http://schemas.openxmlformats.org/officeDocument/2006/relationships/font" Target="fonts/HelveticaNeue-bold.fntdata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38" Type="http://schemas.openxmlformats.org/officeDocument/2006/relationships/font" Target="fonts/HelveticaNeue-boldItalic.fntdata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1c82eb02b4d_0_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g1c82eb02b4d_0_0:notes"/>
          <p:cNvSpPr/>
          <p:nvPr>
            <p:ph idx="2" type="sldImg"/>
          </p:nvPr>
        </p:nvSpPr>
        <p:spPr>
          <a:xfrm>
            <a:off x="397565" y="685488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1c82eb02b4d_0_4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g1c82eb02b4d_0_4:notes"/>
          <p:cNvSpPr/>
          <p:nvPr>
            <p:ph idx="2" type="sldImg"/>
          </p:nvPr>
        </p:nvSpPr>
        <p:spPr>
          <a:xfrm>
            <a:off x="397565" y="685488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1c82eb02b4d_0_332:notes"/>
          <p:cNvSpPr/>
          <p:nvPr>
            <p:ph idx="2" type="sldImg"/>
          </p:nvPr>
        </p:nvSpPr>
        <p:spPr>
          <a:xfrm>
            <a:off x="397565" y="685488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8" name="Google Shape;408;g1c82eb02b4d_0_332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09" name="Google Shape;409;g1c82eb02b4d_0_332:notes"/>
          <p:cNvSpPr txBox="1"/>
          <p:nvPr>
            <p:ph idx="12" type="sldNum"/>
          </p:nvPr>
        </p:nvSpPr>
        <p:spPr>
          <a:xfrm>
            <a:off x="3884026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1c82eb02b4d_0_466:notes"/>
          <p:cNvSpPr/>
          <p:nvPr>
            <p:ph idx="2" type="sldImg"/>
          </p:nvPr>
        </p:nvSpPr>
        <p:spPr>
          <a:xfrm>
            <a:off x="397565" y="685488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8" name="Google Shape;418;g1c82eb02b4d_0_466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19" name="Google Shape;419;g1c82eb02b4d_0_466:notes"/>
          <p:cNvSpPr txBox="1"/>
          <p:nvPr>
            <p:ph idx="12" type="sldNum"/>
          </p:nvPr>
        </p:nvSpPr>
        <p:spPr>
          <a:xfrm>
            <a:off x="3884026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1c82eb02b4d_0_598:notes"/>
          <p:cNvSpPr/>
          <p:nvPr>
            <p:ph idx="2" type="sldImg"/>
          </p:nvPr>
        </p:nvSpPr>
        <p:spPr>
          <a:xfrm>
            <a:off x="397565" y="685488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1c82eb02b4d_0_598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28" name="Google Shape;428;g1c82eb02b4d_0_598:notes"/>
          <p:cNvSpPr txBox="1"/>
          <p:nvPr>
            <p:ph idx="12" type="sldNum"/>
          </p:nvPr>
        </p:nvSpPr>
        <p:spPr>
          <a:xfrm>
            <a:off x="3884026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1c82eb02b4d_0_610:notes"/>
          <p:cNvSpPr/>
          <p:nvPr>
            <p:ph idx="2" type="sldImg"/>
          </p:nvPr>
        </p:nvSpPr>
        <p:spPr>
          <a:xfrm>
            <a:off x="397565" y="685488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0" name="Google Shape;440;g1c82eb02b4d_0_61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441" name="Google Shape;441;g1c82eb02b4d_0_610:notes"/>
          <p:cNvSpPr txBox="1"/>
          <p:nvPr>
            <p:ph idx="12" type="sldNum"/>
          </p:nvPr>
        </p:nvSpPr>
        <p:spPr>
          <a:xfrm>
            <a:off x="3884026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1c82eb02b4d_0_9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g1c82eb02b4d_0_90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1c82eb02b4d_0_9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5" name="Google Shape;495;g1c82eb02b4d_0_95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1c82eb02b4d_0_9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4" name="Google Shape;514;g1c82eb02b4d_0_97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g1c82eb02b4d_0_9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3" name="Google Shape;523;g1c82eb02b4d_0_98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g1c82eb02b4d_0_1361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9" name="Google Shape;529;g1c82eb02b4d_0_1361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30" name="Google Shape;530;g1c82eb02b4d_0_1361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1c82eb02b4d_0_1367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1c82eb02b4d_0_1367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37" name="Google Shape;537;g1c82eb02b4d_0_1367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1c82eb02b4d_0_1375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1c82eb02b4d_0_1375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46" name="Google Shape;546;g1c82eb02b4d_0_1375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g1c82eb02b4d_0_1383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4" name="Google Shape;554;g1c82eb02b4d_0_1383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55" name="Google Shape;555;g1c82eb02b4d_0_1383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g1c82eb02b4d_0_1391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3" name="Google Shape;563;g1c82eb02b4d_0_1391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64" name="Google Shape;564;g1c82eb02b4d_0_1391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g1c82eb02b4d_0_1399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2" name="Google Shape;572;g1c82eb02b4d_0_1399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73" name="Google Shape;573;g1c82eb02b4d_0_1399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1c82eb02b4d_0_1407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1" name="Google Shape;581;g1c82eb02b4d_0_1407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82" name="Google Shape;582;g1c82eb02b4d_0_1407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1c82eb02b4d_0_1415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0" name="Google Shape;590;g1c82eb02b4d_0_1415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91" name="Google Shape;591;g1c82eb02b4d_0_1415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6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1c82eb02b4d_0_1422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1c82eb02b4d_0_1422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599" name="Google Shape;599;g1c82eb02b4d_0_1422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5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g1c82eb02b4d_0_1430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7" name="Google Shape;607;g1c82eb02b4d_0_1430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608" name="Google Shape;608;g1c82eb02b4d_0_1430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g1c82eb02b4d_0_1438:notes"/>
          <p:cNvSpPr/>
          <p:nvPr>
            <p:ph idx="2" type="sldImg"/>
          </p:nvPr>
        </p:nvSpPr>
        <p:spPr>
          <a:xfrm>
            <a:off x="397565" y="685487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6" name="Google Shape;616;g1c82eb02b4d_0_1438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</p:txBody>
      </p:sp>
      <p:sp>
        <p:nvSpPr>
          <p:cNvPr id="617" name="Google Shape;617;g1c82eb02b4d_0_1438:notes"/>
          <p:cNvSpPr txBox="1"/>
          <p:nvPr>
            <p:ph idx="12" type="sldNum"/>
          </p:nvPr>
        </p:nvSpPr>
        <p:spPr>
          <a:xfrm>
            <a:off x="3884025" y="8684926"/>
            <a:ext cx="29724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89600" lIns="89600" spcFirstLastPara="1" rIns="89600" wrap="square" tIns="89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400"/>
              <a:t>‹#›</a:t>
            </a:fld>
            <a:endParaRPr sz="14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3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g1c82eb02b4d_0_1626:notes"/>
          <p:cNvSpPr txBox="1"/>
          <p:nvPr>
            <p:ph idx="1" type="body"/>
          </p:nvPr>
        </p:nvSpPr>
        <p:spPr>
          <a:xfrm>
            <a:off x="686421" y="4344025"/>
            <a:ext cx="5485200" cy="41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89600" lIns="89600" spcFirstLastPara="1" rIns="89600" wrap="square" tIns="896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g1c82eb02b4d_0_1626:notes"/>
          <p:cNvSpPr/>
          <p:nvPr>
            <p:ph idx="2" type="sldImg"/>
          </p:nvPr>
        </p:nvSpPr>
        <p:spPr>
          <a:xfrm>
            <a:off x="397565" y="685488"/>
            <a:ext cx="6063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jp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pn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pn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.jp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.pn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.pn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.pn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.png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Custom Layout">
  <p:cSld name="8_Custom Layou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049" y="0"/>
            <a:ext cx="91359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13"/>
          <p:cNvSpPr/>
          <p:nvPr/>
        </p:nvSpPr>
        <p:spPr>
          <a:xfrm>
            <a:off x="2283657" y="3429000"/>
            <a:ext cx="4236900" cy="17145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1293057" y="4812506"/>
            <a:ext cx="9222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None/>
              <a:defRPr b="0" i="0" sz="1200" u="none" cap="none" strike="noStrik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121857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type="title"/>
          </p:nvPr>
        </p:nvSpPr>
        <p:spPr>
          <a:xfrm>
            <a:off x="2420897" y="3714750"/>
            <a:ext cx="396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9pPr>
          </a:lstStyle>
          <a:p/>
        </p:txBody>
      </p:sp>
      <p:sp>
        <p:nvSpPr>
          <p:cNvPr id="56" name="Google Shape;56;p13"/>
          <p:cNvSpPr txBox="1"/>
          <p:nvPr>
            <p:ph idx="12" type="sldNum"/>
          </p:nvPr>
        </p:nvSpPr>
        <p:spPr>
          <a:xfrm>
            <a:off x="7086600" y="4812506"/>
            <a:ext cx="1295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10000"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and text">
  <p:cSld name="9_Title and tex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4"/>
          <p:cNvSpPr/>
          <p:nvPr/>
        </p:nvSpPr>
        <p:spPr>
          <a:xfrm>
            <a:off x="0" y="0"/>
            <a:ext cx="9144000" cy="901800"/>
          </a:xfrm>
          <a:prstGeom prst="rect">
            <a:avLst/>
          </a:prstGeom>
          <a:solidFill>
            <a:srgbClr val="00337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14"/>
          <p:cNvSpPr txBox="1"/>
          <p:nvPr>
            <p:ph idx="1" type="body"/>
          </p:nvPr>
        </p:nvSpPr>
        <p:spPr>
          <a:xfrm>
            <a:off x="762000" y="927102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1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1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1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10000"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3" name="Google Shape;63;p14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9pPr>
          </a:lstStyle>
          <a:p/>
        </p:txBody>
      </p:sp>
      <p:sp>
        <p:nvSpPr>
          <p:cNvPr id="64" name="Google Shape;64;p14"/>
          <p:cNvSpPr/>
          <p:nvPr/>
        </p:nvSpPr>
        <p:spPr>
          <a:xfrm>
            <a:off x="-4849" y="18874"/>
            <a:ext cx="9123600" cy="51093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" name="Google Shape;65;p14"/>
          <p:cNvCxnSpPr/>
          <p:nvPr/>
        </p:nvCxnSpPr>
        <p:spPr>
          <a:xfrm>
            <a:off x="0" y="901702"/>
            <a:ext cx="9144000" cy="0"/>
          </a:xfrm>
          <a:prstGeom prst="straightConnector1">
            <a:avLst/>
          </a:prstGeom>
          <a:noFill/>
          <a:ln cap="flat" cmpd="sng" w="63500">
            <a:solidFill>
              <a:srgbClr val="DAC792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USNA_Gold_Seal.png" id="66" name="Google Shape;66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6" y="0"/>
            <a:ext cx="8097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Title and 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685800" y="971550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9" name="Google Shape;69;p1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lnSpcReduction="10000"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72" name="Google Shape;72;p15"/>
          <p:cNvCxnSpPr/>
          <p:nvPr/>
        </p:nvCxnSpPr>
        <p:spPr>
          <a:xfrm>
            <a:off x="1501775" y="771525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FCD116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" name="Google Shape;73;p15"/>
          <p:cNvCxnSpPr/>
          <p:nvPr/>
        </p:nvCxnSpPr>
        <p:spPr>
          <a:xfrm>
            <a:off x="1273175" y="714375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4" name="Google Shape;74;p15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SzPts val="2800"/>
              <a:buFont typeface="Helvetica Neue"/>
              <a:buNone/>
              <a:defRPr b="0" i="0" sz="4400" u="none" cap="none" strike="noStrike">
                <a:solidFill>
                  <a:srgbClr val="00337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2800"/>
              <a:buFont typeface="Arial"/>
              <a:buNone/>
              <a:defRPr sz="1800"/>
            </a:lvl9pPr>
          </a:lstStyle>
          <a:p/>
        </p:txBody>
      </p:sp>
      <p:sp>
        <p:nvSpPr>
          <p:cNvPr id="75" name="Google Shape;75;p15"/>
          <p:cNvSpPr/>
          <p:nvPr/>
        </p:nvSpPr>
        <p:spPr>
          <a:xfrm>
            <a:off x="-155" y="6175"/>
            <a:ext cx="9144000" cy="51435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SNA_Gold_Seal.png" id="76" name="Google Shape;76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5" y="0"/>
            <a:ext cx="8688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Custom Layout">
  <p:cSld name="8_Custom Layou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049" y="0"/>
            <a:ext cx="91359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/>
          <p:nvPr/>
        </p:nvSpPr>
        <p:spPr>
          <a:xfrm>
            <a:off x="2283657" y="3429000"/>
            <a:ext cx="4236900" cy="17145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7"/>
          <p:cNvSpPr txBox="1"/>
          <p:nvPr>
            <p:ph idx="10" type="dt"/>
          </p:nvPr>
        </p:nvSpPr>
        <p:spPr>
          <a:xfrm>
            <a:off x="1293057" y="4812506"/>
            <a:ext cx="9222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7" name="Google Shape;87;p17"/>
          <p:cNvSpPr txBox="1"/>
          <p:nvPr>
            <p:ph idx="11" type="ftr"/>
          </p:nvPr>
        </p:nvSpPr>
        <p:spPr>
          <a:xfrm>
            <a:off x="3121857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8" name="Google Shape;88;p17"/>
          <p:cNvSpPr txBox="1"/>
          <p:nvPr>
            <p:ph type="title"/>
          </p:nvPr>
        </p:nvSpPr>
        <p:spPr>
          <a:xfrm>
            <a:off x="2420897" y="3714750"/>
            <a:ext cx="396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9" name="Google Shape;89;p17"/>
          <p:cNvSpPr txBox="1"/>
          <p:nvPr>
            <p:ph idx="12" type="sldNum"/>
          </p:nvPr>
        </p:nvSpPr>
        <p:spPr>
          <a:xfrm>
            <a:off x="7086600" y="4812506"/>
            <a:ext cx="1295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Custom Layout">
  <p:cSld name="4_Custom Layout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7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bin"/>
              <a:ea typeface="Cabin"/>
              <a:cs typeface="Cabin"/>
              <a:sym typeface="Cabin"/>
            </a:endParaRPr>
          </a:p>
        </p:txBody>
      </p:sp>
      <p:sp>
        <p:nvSpPr>
          <p:cNvPr id="92" name="Google Shape;92;p1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3" name="Google Shape;93;p1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4" name="Google Shape;94;p1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5" name="Google Shape;95;p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824075" y="171870"/>
            <a:ext cx="3467100" cy="365670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8"/>
          <p:cNvSpPr txBox="1"/>
          <p:nvPr>
            <p:ph type="title"/>
          </p:nvPr>
        </p:nvSpPr>
        <p:spPr>
          <a:xfrm>
            <a:off x="457200" y="362902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and text">
  <p:cSld name="9_Title and text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/>
        </p:nvSpPr>
        <p:spPr>
          <a:xfrm>
            <a:off x="0" y="-1"/>
            <a:ext cx="9144000" cy="901800"/>
          </a:xfrm>
          <a:prstGeom prst="rect">
            <a:avLst/>
          </a:prstGeom>
          <a:solidFill>
            <a:srgbClr val="00337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9"/>
          <p:cNvSpPr txBox="1"/>
          <p:nvPr>
            <p:ph idx="1" type="body"/>
          </p:nvPr>
        </p:nvSpPr>
        <p:spPr>
          <a:xfrm>
            <a:off x="762000" y="927102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0" name="Google Shape;100;p1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1" name="Google Shape;101;p1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2" name="Google Shape;102;p1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3" name="Google Shape;103;p19"/>
          <p:cNvSpPr txBox="1"/>
          <p:nvPr>
            <p:ph type="title"/>
          </p:nvPr>
        </p:nvSpPr>
        <p:spPr>
          <a:xfrm>
            <a:off x="457200" y="-4719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4" name="Google Shape;104;p19"/>
          <p:cNvSpPr/>
          <p:nvPr/>
        </p:nvSpPr>
        <p:spPr>
          <a:xfrm>
            <a:off x="-4849" y="18875"/>
            <a:ext cx="9123600" cy="51093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5" name="Google Shape;105;p19"/>
          <p:cNvCxnSpPr/>
          <p:nvPr/>
        </p:nvCxnSpPr>
        <p:spPr>
          <a:xfrm>
            <a:off x="0" y="901702"/>
            <a:ext cx="9144000" cy="0"/>
          </a:xfrm>
          <a:prstGeom prst="straightConnector1">
            <a:avLst/>
          </a:prstGeom>
          <a:noFill/>
          <a:ln cap="flat" cmpd="sng" w="63500">
            <a:solidFill>
              <a:srgbClr val="DAC792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USNA_Gold_Seal.png" id="106" name="Google Shape;106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7" y="0"/>
            <a:ext cx="8097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Title and text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>
            <p:ph idx="1" type="body"/>
          </p:nvPr>
        </p:nvSpPr>
        <p:spPr>
          <a:xfrm>
            <a:off x="685800" y="971550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9" name="Google Shape;109;p2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0" name="Google Shape;110;p2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1" name="Google Shape;111;p2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12" name="Google Shape;112;p20"/>
          <p:cNvCxnSpPr/>
          <p:nvPr/>
        </p:nvCxnSpPr>
        <p:spPr>
          <a:xfrm>
            <a:off x="1501775" y="771525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FCD116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3" name="Google Shape;113;p20"/>
          <p:cNvCxnSpPr/>
          <p:nvPr/>
        </p:nvCxnSpPr>
        <p:spPr>
          <a:xfrm>
            <a:off x="1273175" y="714375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4" name="Google Shape;114;p20"/>
          <p:cNvSpPr txBox="1"/>
          <p:nvPr>
            <p:ph type="title"/>
          </p:nvPr>
        </p:nvSpPr>
        <p:spPr>
          <a:xfrm>
            <a:off x="457200" y="-4719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rgbClr val="00337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5" name="Google Shape;115;p20"/>
          <p:cNvSpPr/>
          <p:nvPr/>
        </p:nvSpPr>
        <p:spPr>
          <a:xfrm>
            <a:off x="-156" y="6175"/>
            <a:ext cx="9144000" cy="51435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SNA_Gold_Seal.png" id="116" name="Google Shape;116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6" y="0"/>
            <a:ext cx="8688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and text">
  <p:cSld name="6_Title and text"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21"/>
          <p:cNvSpPr txBox="1"/>
          <p:nvPr>
            <p:ph idx="1" type="body"/>
          </p:nvPr>
        </p:nvSpPr>
        <p:spPr>
          <a:xfrm>
            <a:off x="685800" y="971550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0" name="Google Shape;120;p2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1" name="Google Shape;121;p2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2" name="Google Shape;122;p2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3" name="Google Shape;123;p21"/>
          <p:cNvSpPr txBox="1"/>
          <p:nvPr>
            <p:ph type="title"/>
          </p:nvPr>
        </p:nvSpPr>
        <p:spPr>
          <a:xfrm>
            <a:off x="457200" y="-4719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pic>
        <p:nvPicPr>
          <p:cNvPr descr="USNA_Gold_Seal.png" id="124" name="Google Shape;124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6" y="0"/>
            <a:ext cx="8688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bg>
      <p:bgPr>
        <a:solidFill>
          <a:schemeClr val="dk1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7" name="Google Shape;127;p2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sp>
      <p:sp>
        <p:nvSpPr>
          <p:cNvPr id="128" name="Google Shape;128;p22"/>
          <p:cNvSpPr txBox="1"/>
          <p:nvPr>
            <p:ph type="title"/>
          </p:nvPr>
        </p:nvSpPr>
        <p:spPr>
          <a:xfrm>
            <a:off x="4724400" y="1028700"/>
            <a:ext cx="41148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pic>
        <p:nvPicPr>
          <p:cNvPr descr="USNA_Gold_Seal.png" id="129" name="Google Shape;129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56133" y="4054471"/>
            <a:ext cx="8802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and text">
  <p:cSld name="7_Title and text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text">
  <p:cSld name="1_Title and text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/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4" name="Google Shape;134;p25"/>
          <p:cNvSpPr txBox="1"/>
          <p:nvPr>
            <p:ph idx="1" type="subTitle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914400" marR="0" rtl="0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1371600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1828800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2286000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5" name="Google Shape;135;p2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6" name="Google Shape;136;p2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7" name="Google Shape;137;p2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40" name="Google Shape;140;p26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1" name="Google Shape;141;p26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2" name="Google Shape;142;p26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3" name="Google Shape;143;p26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7"/>
          <p:cNvSpPr txBox="1"/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46" name="Google Shape;146;p27"/>
          <p:cNvSpPr txBox="1"/>
          <p:nvPr>
            <p:ph idx="1" type="body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7" name="Google Shape;147;p27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8" name="Google Shape;148;p27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9" name="Google Shape;149;p27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2" name="Google Shape;152;p28"/>
          <p:cNvSpPr txBox="1"/>
          <p:nvPr>
            <p:ph idx="1" type="body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3" name="Google Shape;153;p28"/>
          <p:cNvSpPr txBox="1"/>
          <p:nvPr>
            <p:ph idx="2" type="body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55600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42900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4" name="Google Shape;154;p2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5" name="Google Shape;155;p2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6" name="Google Shape;156;p2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59" name="Google Shape;159;p29"/>
          <p:cNvSpPr txBox="1"/>
          <p:nvPr>
            <p:ph idx="1" type="body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0" name="Google Shape;160;p29"/>
          <p:cNvSpPr txBox="1"/>
          <p:nvPr>
            <p:ph idx="2" type="body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1" name="Google Shape;161;p29"/>
          <p:cNvSpPr txBox="1"/>
          <p:nvPr>
            <p:ph idx="3" type="body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2" name="Google Shape;162;p29"/>
          <p:cNvSpPr txBox="1"/>
          <p:nvPr>
            <p:ph idx="4" type="body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302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30200" lvl="5" marL="2743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3" name="Google Shape;163;p2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4" name="Google Shape;164;p2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5" name="Google Shape;165;p2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0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68" name="Google Shape;168;p3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9" name="Google Shape;169;p3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0" name="Google Shape;170;p3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3" name="Google Shape;173;p3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4" name="Google Shape;174;p3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2"/>
          <p:cNvSpPr txBox="1"/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77" name="Google Shape;177;p32"/>
          <p:cNvSpPr txBox="1"/>
          <p:nvPr>
            <p:ph idx="1" type="body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8" name="Google Shape;178;p32"/>
          <p:cNvSpPr txBox="1"/>
          <p:nvPr>
            <p:ph idx="2" type="body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9" name="Google Shape;179;p3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0" name="Google Shape;180;p3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1" name="Google Shape;181;p3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3"/>
          <p:cNvSpPr txBox="1"/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84" name="Google Shape;184;p33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9144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1371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5" name="Google Shape;185;p33"/>
          <p:cNvSpPr txBox="1"/>
          <p:nvPr>
            <p:ph idx="1" type="body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6" name="Google Shape;186;p3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7" name="Google Shape;187;p3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8" name="Google Shape;188;p3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91" name="Google Shape;191;p34"/>
          <p:cNvSpPr txBox="1"/>
          <p:nvPr>
            <p:ph idx="1" type="body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2" name="Google Shape;192;p3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3" name="Google Shape;193;p3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4" name="Google Shape;194;p3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5"/>
          <p:cNvSpPr txBox="1"/>
          <p:nvPr>
            <p:ph type="title"/>
          </p:nvPr>
        </p:nvSpPr>
        <p:spPr>
          <a:xfrm rot="5400000">
            <a:off x="5463750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97" name="Google Shape;197;p35"/>
          <p:cNvSpPr txBox="1"/>
          <p:nvPr>
            <p:ph idx="1" type="body"/>
          </p:nvPr>
        </p:nvSpPr>
        <p:spPr>
          <a:xfrm rot="5400000">
            <a:off x="1272750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8" name="Google Shape;198;p3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9" name="Google Shape;199;p3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00" name="Google Shape;200;p3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7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09" name="Google Shape;209;p37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10" name="Google Shape;210;p37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1" name="Google Shape;211;p37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2" name="Google Shape;212;p37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13" name="Google Shape;213;p37"/>
          <p:cNvSpPr/>
          <p:nvPr/>
        </p:nvSpPr>
        <p:spPr>
          <a:xfrm>
            <a:off x="0" y="1"/>
            <a:ext cx="9144000" cy="1172700"/>
          </a:xfrm>
          <a:prstGeom prst="rect">
            <a:avLst/>
          </a:prstGeom>
          <a:solidFill>
            <a:srgbClr val="0B064E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37"/>
          <p:cNvSpPr/>
          <p:nvPr/>
        </p:nvSpPr>
        <p:spPr>
          <a:xfrm>
            <a:off x="0" y="1172719"/>
            <a:ext cx="9144000" cy="134700"/>
          </a:xfrm>
          <a:prstGeom prst="rect">
            <a:avLst/>
          </a:prstGeom>
          <a:solidFill>
            <a:srgbClr val="E5CF4B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5" name="Google Shape;215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26313" y="201049"/>
            <a:ext cx="571502" cy="800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346185" y="201049"/>
            <a:ext cx="571502" cy="800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8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9" name="Google Shape;219;p38"/>
          <p:cNvSpPr txBox="1"/>
          <p:nvPr>
            <p:ph idx="1" type="subTitle"/>
          </p:nvPr>
        </p:nvSpPr>
        <p:spPr>
          <a:xfrm>
            <a:off x="1143000" y="2701528"/>
            <a:ext cx="6858000" cy="12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rt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220" name="Google Shape;220;p3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1" name="Google Shape;221;p3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2" name="Google Shape;222;p3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>
  <p:cSld name="1_Title and Content"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9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5" name="Google Shape;225;p39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26" name="Google Shape;226;p39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7" name="Google Shape;227;p39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8" name="Google Shape;228;p39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9" name="Google Shape;229;p39"/>
          <p:cNvSpPr/>
          <p:nvPr/>
        </p:nvSpPr>
        <p:spPr>
          <a:xfrm>
            <a:off x="0" y="1"/>
            <a:ext cx="9144000" cy="1172700"/>
          </a:xfrm>
          <a:prstGeom prst="rect">
            <a:avLst/>
          </a:prstGeom>
          <a:solidFill>
            <a:srgbClr val="0B064E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9"/>
          <p:cNvSpPr/>
          <p:nvPr/>
        </p:nvSpPr>
        <p:spPr>
          <a:xfrm>
            <a:off x="0" y="1172719"/>
            <a:ext cx="9144000" cy="134700"/>
          </a:xfrm>
          <a:prstGeom prst="rect">
            <a:avLst/>
          </a:prstGeom>
          <a:solidFill>
            <a:srgbClr val="E5CF4B"/>
          </a:solidFill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3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26313" y="201049"/>
            <a:ext cx="571502" cy="800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346185" y="201049"/>
            <a:ext cx="571502" cy="800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40"/>
          <p:cNvSpPr txBox="1"/>
          <p:nvPr>
            <p:ph type="title"/>
          </p:nvPr>
        </p:nvSpPr>
        <p:spPr>
          <a:xfrm>
            <a:off x="623888" y="1282304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35" name="Google Shape;235;p40"/>
          <p:cNvSpPr txBox="1"/>
          <p:nvPr>
            <p:ph idx="1" type="body"/>
          </p:nvPr>
        </p:nvSpPr>
        <p:spPr>
          <a:xfrm>
            <a:off x="623888" y="3442097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36" name="Google Shape;236;p40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37" name="Google Shape;237;p40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38" name="Google Shape;238;p40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1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41" name="Google Shape;241;p41"/>
          <p:cNvSpPr txBox="1"/>
          <p:nvPr>
            <p:ph idx="1" type="body"/>
          </p:nvPr>
        </p:nvSpPr>
        <p:spPr>
          <a:xfrm>
            <a:off x="6286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42" name="Google Shape;242;p41"/>
          <p:cNvSpPr txBox="1"/>
          <p:nvPr>
            <p:ph idx="2" type="body"/>
          </p:nvPr>
        </p:nvSpPr>
        <p:spPr>
          <a:xfrm>
            <a:off x="4629150" y="1369219"/>
            <a:ext cx="38862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43" name="Google Shape;243;p41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44" name="Google Shape;244;p41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45" name="Google Shape;245;p41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2"/>
          <p:cNvSpPr txBox="1"/>
          <p:nvPr>
            <p:ph type="title"/>
          </p:nvPr>
        </p:nvSpPr>
        <p:spPr>
          <a:xfrm>
            <a:off x="629841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48" name="Google Shape;248;p42"/>
          <p:cNvSpPr txBox="1"/>
          <p:nvPr>
            <p:ph idx="1" type="body"/>
          </p:nvPr>
        </p:nvSpPr>
        <p:spPr>
          <a:xfrm>
            <a:off x="629841" y="1260872"/>
            <a:ext cx="38685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249" name="Google Shape;249;p42"/>
          <p:cNvSpPr txBox="1"/>
          <p:nvPr>
            <p:ph idx="2" type="body"/>
          </p:nvPr>
        </p:nvSpPr>
        <p:spPr>
          <a:xfrm>
            <a:off x="629841" y="1878806"/>
            <a:ext cx="3868500" cy="2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50" name="Google Shape;250;p42"/>
          <p:cNvSpPr txBox="1"/>
          <p:nvPr>
            <p:ph idx="3" type="body"/>
          </p:nvPr>
        </p:nvSpPr>
        <p:spPr>
          <a:xfrm>
            <a:off x="4629150" y="1260872"/>
            <a:ext cx="3887400" cy="6180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b="1" sz="14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251" name="Google Shape;251;p42"/>
          <p:cNvSpPr txBox="1"/>
          <p:nvPr>
            <p:ph idx="4" type="body"/>
          </p:nvPr>
        </p:nvSpPr>
        <p:spPr>
          <a:xfrm>
            <a:off x="4629150" y="1878806"/>
            <a:ext cx="3887400" cy="27636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52" name="Google Shape;252;p42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3" name="Google Shape;253;p42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4" name="Google Shape;254;p42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7" name="Google Shape;257;p4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8" name="Google Shape;258;p4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9" name="Google Shape;259;p4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4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62" name="Google Shape;262;p44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63" name="Google Shape;263;p44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45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66" name="Google Shape;266;p45"/>
          <p:cNvSpPr txBox="1"/>
          <p:nvPr>
            <p:ph idx="1" type="body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810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267" name="Google Shape;267;p45"/>
          <p:cNvSpPr txBox="1"/>
          <p:nvPr>
            <p:ph idx="2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268" name="Google Shape;268;p45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69" name="Google Shape;269;p45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0" name="Google Shape;270;p45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46"/>
          <p:cNvSpPr txBox="1"/>
          <p:nvPr>
            <p:ph type="title"/>
          </p:nvPr>
        </p:nvSpPr>
        <p:spPr>
          <a:xfrm>
            <a:off x="629841" y="342900"/>
            <a:ext cx="2949000" cy="1200300"/>
          </a:xfrm>
          <a:prstGeom prst="rect">
            <a:avLst/>
          </a:prstGeom>
          <a:noFill/>
          <a:ln>
            <a:noFill/>
          </a:ln>
        </p:spPr>
        <p:txBody>
          <a:bodyPr anchorCtr="0" anchor="b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3" name="Google Shape;273;p46"/>
          <p:cNvSpPr/>
          <p:nvPr>
            <p:ph idx="2" type="pic"/>
          </p:nvPr>
        </p:nvSpPr>
        <p:spPr>
          <a:xfrm>
            <a:off x="3887391" y="740569"/>
            <a:ext cx="4629300" cy="36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4" name="Google Shape;274;p46"/>
          <p:cNvSpPr txBox="1"/>
          <p:nvPr>
            <p:ph idx="1" type="body"/>
          </p:nvPr>
        </p:nvSpPr>
        <p:spPr>
          <a:xfrm>
            <a:off x="629841" y="1543050"/>
            <a:ext cx="2949000" cy="28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2286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indent="-2286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indent="-2286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indent="-2286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indent="-2286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indent="-2286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indent="-2286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275" name="Google Shape;275;p46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6" name="Google Shape;276;p46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7" name="Google Shape;277;p46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47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0" name="Google Shape;280;p47"/>
          <p:cNvSpPr txBox="1"/>
          <p:nvPr>
            <p:ph idx="1" type="body"/>
          </p:nvPr>
        </p:nvSpPr>
        <p:spPr>
          <a:xfrm rot="5400000">
            <a:off x="2940300" y="-942431"/>
            <a:ext cx="3263400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81" name="Google Shape;281;p47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2" name="Google Shape;282;p47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3" name="Google Shape;283;p47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8"/>
          <p:cNvSpPr txBox="1"/>
          <p:nvPr>
            <p:ph type="title"/>
          </p:nvPr>
        </p:nvSpPr>
        <p:spPr>
          <a:xfrm rot="5400000">
            <a:off x="5350050" y="1467544"/>
            <a:ext cx="4359000" cy="19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6" name="Google Shape;286;p48"/>
          <p:cNvSpPr txBox="1"/>
          <p:nvPr>
            <p:ph idx="1" type="body"/>
          </p:nvPr>
        </p:nvSpPr>
        <p:spPr>
          <a:xfrm rot="5400000">
            <a:off x="1349475" y="-447056"/>
            <a:ext cx="4359000" cy="58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87" name="Google Shape;287;p48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8" name="Google Shape;288;p48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9" name="Google Shape;289;p48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Custom Layout">
  <p:cSld name="8_Custom Layout"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5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4049" y="0"/>
            <a:ext cx="91359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50"/>
          <p:cNvSpPr/>
          <p:nvPr/>
        </p:nvSpPr>
        <p:spPr>
          <a:xfrm>
            <a:off x="2283657" y="3429000"/>
            <a:ext cx="4236900" cy="17145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50"/>
          <p:cNvSpPr txBox="1"/>
          <p:nvPr>
            <p:ph idx="10" type="dt"/>
          </p:nvPr>
        </p:nvSpPr>
        <p:spPr>
          <a:xfrm>
            <a:off x="1293057" y="4812506"/>
            <a:ext cx="9222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None/>
              <a:defRPr b="0" i="0" sz="1200" u="none" cap="none" strike="noStrik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0" name="Google Shape;300;p50"/>
          <p:cNvSpPr txBox="1"/>
          <p:nvPr>
            <p:ph idx="11" type="ftr"/>
          </p:nvPr>
        </p:nvSpPr>
        <p:spPr>
          <a:xfrm>
            <a:off x="3121857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1" name="Google Shape;301;p50"/>
          <p:cNvSpPr txBox="1"/>
          <p:nvPr>
            <p:ph type="title"/>
          </p:nvPr>
        </p:nvSpPr>
        <p:spPr>
          <a:xfrm>
            <a:off x="2420897" y="3714750"/>
            <a:ext cx="39624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02" name="Google Shape;302;p50"/>
          <p:cNvSpPr txBox="1"/>
          <p:nvPr>
            <p:ph idx="12" type="sldNum"/>
          </p:nvPr>
        </p:nvSpPr>
        <p:spPr>
          <a:xfrm>
            <a:off x="7086600" y="4812506"/>
            <a:ext cx="1295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Font typeface="Cabin"/>
              <a:buNone/>
              <a:defRPr b="0" i="0" sz="1200" u="none" cap="none" strike="noStrike">
                <a:solidFill>
                  <a:srgbClr val="00337F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and text">
  <p:cSld name="9_Title and text"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51"/>
          <p:cNvSpPr/>
          <p:nvPr/>
        </p:nvSpPr>
        <p:spPr>
          <a:xfrm>
            <a:off x="0" y="0"/>
            <a:ext cx="9144000" cy="901800"/>
          </a:xfrm>
          <a:prstGeom prst="rect">
            <a:avLst/>
          </a:prstGeom>
          <a:solidFill>
            <a:srgbClr val="00337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51"/>
          <p:cNvSpPr txBox="1"/>
          <p:nvPr>
            <p:ph idx="1" type="body"/>
          </p:nvPr>
        </p:nvSpPr>
        <p:spPr>
          <a:xfrm>
            <a:off x="762000" y="927102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6" name="Google Shape;306;p5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7" name="Google Shape;307;p5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8" name="Google Shape;308;p5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9" name="Google Shape;309;p51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10" name="Google Shape;310;p51"/>
          <p:cNvSpPr/>
          <p:nvPr/>
        </p:nvSpPr>
        <p:spPr>
          <a:xfrm>
            <a:off x="-4849" y="18874"/>
            <a:ext cx="9123600" cy="51093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1" name="Google Shape;311;p51"/>
          <p:cNvCxnSpPr/>
          <p:nvPr/>
        </p:nvCxnSpPr>
        <p:spPr>
          <a:xfrm>
            <a:off x="0" y="901702"/>
            <a:ext cx="9144000" cy="0"/>
          </a:xfrm>
          <a:prstGeom prst="straightConnector1">
            <a:avLst/>
          </a:prstGeom>
          <a:noFill/>
          <a:ln cap="flat" cmpd="sng" w="63500">
            <a:solidFill>
              <a:srgbClr val="DAC792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descr="USNA_Gold_Seal.png" id="312" name="Google Shape;312;p5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6" y="0"/>
            <a:ext cx="8097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Title and text"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52"/>
          <p:cNvSpPr txBox="1"/>
          <p:nvPr>
            <p:ph idx="1" type="body"/>
          </p:nvPr>
        </p:nvSpPr>
        <p:spPr>
          <a:xfrm>
            <a:off x="685800" y="971550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15" name="Google Shape;315;p5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16" name="Google Shape;316;p5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17" name="Google Shape;317;p5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318" name="Google Shape;318;p52"/>
          <p:cNvCxnSpPr/>
          <p:nvPr/>
        </p:nvCxnSpPr>
        <p:spPr>
          <a:xfrm>
            <a:off x="1501775" y="771525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FCD116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9" name="Google Shape;319;p52"/>
          <p:cNvCxnSpPr/>
          <p:nvPr/>
        </p:nvCxnSpPr>
        <p:spPr>
          <a:xfrm>
            <a:off x="1273175" y="714375"/>
            <a:ext cx="7162800" cy="0"/>
          </a:xfrm>
          <a:prstGeom prst="straightConnector1">
            <a:avLst/>
          </a:prstGeom>
          <a:noFill/>
          <a:ln cap="flat" cmpd="sng" w="381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0" name="Google Shape;320;p52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37F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rgbClr val="00337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21" name="Google Shape;321;p52"/>
          <p:cNvSpPr/>
          <p:nvPr/>
        </p:nvSpPr>
        <p:spPr>
          <a:xfrm>
            <a:off x="-155" y="6175"/>
            <a:ext cx="9144000" cy="5143500"/>
          </a:xfrm>
          <a:prstGeom prst="rect">
            <a:avLst/>
          </a:prstGeom>
          <a:noFill/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USNA_Gold_Seal.png" id="322" name="Google Shape;322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5" y="0"/>
            <a:ext cx="8688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bg>
      <p:bgPr>
        <a:solidFill>
          <a:schemeClr val="dk1"/>
        </a:solidFill>
      </p:bgPr>
    </p:bg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5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bin"/>
              <a:buNone/>
              <a:defRPr b="0" i="0" sz="1200" u="none" cap="none" strike="noStrike">
                <a:solidFill>
                  <a:schemeClr val="lt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25" name="Google Shape;325;p5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53"/>
          <p:cNvSpPr txBox="1"/>
          <p:nvPr>
            <p:ph type="title"/>
          </p:nvPr>
        </p:nvSpPr>
        <p:spPr>
          <a:xfrm>
            <a:off x="4724400" y="1028700"/>
            <a:ext cx="41148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pic>
        <p:nvPicPr>
          <p:cNvPr descr="USNA_Gold_Seal.png" id="327" name="Google Shape;327;p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56132" y="4054470"/>
            <a:ext cx="8802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and text">
  <p:cSld name="6_Title and text"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5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7F"/>
          </a:solidFill>
          <a:ln cap="flat" cmpd="sng" w="25400">
            <a:solidFill>
              <a:srgbClr val="00337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54"/>
          <p:cNvSpPr txBox="1"/>
          <p:nvPr>
            <p:ph idx="1" type="body"/>
          </p:nvPr>
        </p:nvSpPr>
        <p:spPr>
          <a:xfrm>
            <a:off x="685800" y="971550"/>
            <a:ext cx="7772400" cy="348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1" name="Google Shape;331;p5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2" name="Google Shape;332;p5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3" name="Google Shape;333;p5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4" name="Google Shape;334;p54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pic>
        <p:nvPicPr>
          <p:cNvPr descr="USNA_Gold_Seal.png" id="335" name="Google Shape;335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06735" y="0"/>
            <a:ext cx="868800" cy="97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and text">
  <p:cSld name="7_Title and text"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text">
  <p:cSld name="1_Title and text"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57"/>
          <p:cNvSpPr txBox="1"/>
          <p:nvPr>
            <p:ph type="title"/>
          </p:nvPr>
        </p:nvSpPr>
        <p:spPr>
          <a:xfrm>
            <a:off x="722312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40" name="Google Shape;340;p57"/>
          <p:cNvSpPr txBox="1"/>
          <p:nvPr>
            <p:ph idx="1" type="body"/>
          </p:nvPr>
        </p:nvSpPr>
        <p:spPr>
          <a:xfrm>
            <a:off x="722312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1" name="Google Shape;341;p57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2" name="Google Shape;342;p57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3" name="Google Shape;343;p57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58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46" name="Google Shape;346;p58"/>
          <p:cNvSpPr txBox="1"/>
          <p:nvPr>
            <p:ph idx="1" type="body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810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5560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429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429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7" name="Google Shape;347;p58"/>
          <p:cNvSpPr txBox="1"/>
          <p:nvPr>
            <p:ph idx="2" type="body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81000" lvl="1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55600" lvl="2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429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429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8" name="Google Shape;348;p58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9" name="Google Shape;349;p58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0" name="Google Shape;350;p58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59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53" name="Google Shape;353;p59"/>
          <p:cNvSpPr txBox="1"/>
          <p:nvPr>
            <p:ph idx="1" type="body"/>
          </p:nvPr>
        </p:nvSpPr>
        <p:spPr>
          <a:xfrm>
            <a:off x="457200" y="1151334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4" name="Google Shape;354;p59"/>
          <p:cNvSpPr txBox="1"/>
          <p:nvPr>
            <p:ph idx="2" type="body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55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429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302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302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302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5" name="Google Shape;355;p59"/>
          <p:cNvSpPr txBox="1"/>
          <p:nvPr>
            <p:ph idx="3" type="body"/>
          </p:nvPr>
        </p:nvSpPr>
        <p:spPr>
          <a:xfrm>
            <a:off x="4645025" y="1151334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6" name="Google Shape;356;p59"/>
          <p:cNvSpPr txBox="1"/>
          <p:nvPr>
            <p:ph idx="4" type="body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81000" lvl="0" marL="4572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355600" lvl="1" marL="914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429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30200" lvl="3" marL="1828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30200" lvl="4" marL="22860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30200" lvl="5" marL="27432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rt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7" name="Google Shape;357;p5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8" name="Google Shape;358;p5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9" name="Google Shape;359;p5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60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62" name="Google Shape;362;p60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3" name="Google Shape;363;p60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4" name="Google Shape;364;p60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61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7" name="Google Shape;367;p61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68" name="Google Shape;368;p61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62"/>
          <p:cNvSpPr txBox="1"/>
          <p:nvPr>
            <p:ph type="title"/>
          </p:nvPr>
        </p:nvSpPr>
        <p:spPr>
          <a:xfrm>
            <a:off x="457200" y="204788"/>
            <a:ext cx="3008400" cy="871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71" name="Google Shape;371;p62"/>
          <p:cNvSpPr txBox="1"/>
          <p:nvPr>
            <p:ph idx="1" type="body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2" name="Google Shape;372;p62"/>
          <p:cNvSpPr txBox="1"/>
          <p:nvPr>
            <p:ph idx="2" type="body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3" name="Google Shape;373;p62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4" name="Google Shape;374;p62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5" name="Google Shape;375;p62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63"/>
          <p:cNvSpPr txBox="1"/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78" name="Google Shape;378;p63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79" name="Google Shape;379;p63"/>
          <p:cNvSpPr txBox="1"/>
          <p:nvPr>
            <p:ph idx="1" type="body"/>
          </p:nvPr>
        </p:nvSpPr>
        <p:spPr>
          <a:xfrm>
            <a:off x="1792288" y="4025503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0" name="Google Shape;380;p63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1" name="Google Shape;381;p63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2" name="Google Shape;382;p63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64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85" name="Google Shape;385;p64"/>
          <p:cNvSpPr txBox="1"/>
          <p:nvPr>
            <p:ph idx="1" type="body"/>
          </p:nvPr>
        </p:nvSpPr>
        <p:spPr>
          <a:xfrm rot="5400000">
            <a:off x="2874749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6" name="Google Shape;386;p64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7" name="Google Shape;387;p64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8" name="Google Shape;388;p64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65"/>
          <p:cNvSpPr txBox="1"/>
          <p:nvPr>
            <p:ph type="title"/>
          </p:nvPr>
        </p:nvSpPr>
        <p:spPr>
          <a:xfrm rot="5400000">
            <a:off x="5463749" y="1371628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b="0" i="0" sz="4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391" name="Google Shape;391;p65"/>
          <p:cNvSpPr txBox="1"/>
          <p:nvPr>
            <p:ph idx="1" type="body"/>
          </p:nvPr>
        </p:nvSpPr>
        <p:spPr>
          <a:xfrm rot="5400000">
            <a:off x="1272749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2" name="Google Shape;392;p65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3" name="Google Shape;393;p65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4" name="Google Shape;394;p65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Helvetica Neue"/>
              <a:buNone/>
              <a:defRPr b="0" i="0" sz="1200" u="none" cap="none" strike="noStrike">
                <a:solidFill>
                  <a:srgbClr val="888888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20" Type="http://schemas.openxmlformats.org/officeDocument/2006/relationships/theme" Target="../theme/theme2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19.xml"/><Relationship Id="rId19" Type="http://schemas.openxmlformats.org/officeDocument/2006/relationships/slideLayout" Target="../slideLayouts/slideLayout33.xml"/><Relationship Id="rId6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3" Type="http://schemas.openxmlformats.org/officeDocument/2006/relationships/theme" Target="../theme/theme5.xml"/><Relationship Id="rId1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/Relationships>
</file>

<file path=ppt/slideMasters/_rels/slideMaster4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46.xml"/><Relationship Id="rId2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59.xml"/><Relationship Id="rId17" Type="http://schemas.openxmlformats.org/officeDocument/2006/relationships/theme" Target="../theme/theme3.xml"/><Relationship Id="rId1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2.xml"/><Relationship Id="rId8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b="0" i="0" sz="4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9" name="Google Shape;79;p16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p16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1" name="Google Shape;81;p16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2" name="Google Shape;82;p16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6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203" name="Google Shape;203;p36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75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75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75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75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04" name="Google Shape;204;p36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05" name="Google Shape;205;p36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100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06" name="Google Shape;206;p36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9"/>
          <p:cNvSpPr txBox="1"/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bin"/>
              <a:buNone/>
              <a:defRPr b="0" i="0" sz="4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2pPr>
            <a:lvl3pPr indent="0" lvl="2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3pPr>
            <a:lvl4pPr indent="0" lvl="3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4pPr>
            <a:lvl5pPr indent="0" lvl="4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5pPr>
            <a:lvl6pPr indent="0" lvl="5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6pPr>
            <a:lvl7pPr indent="0" lvl="6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7pPr>
            <a:lvl8pPr indent="0" lvl="7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8pPr>
            <a:lvl9pPr indent="0" lvl="8" rtl="0">
              <a:spcBef>
                <a:spcPts val="0"/>
              </a:spcBef>
              <a:spcAft>
                <a:spcPts val="0"/>
              </a:spcAft>
              <a:buSzPts val="1400"/>
              <a:buFont typeface="Arial"/>
              <a:buNone/>
              <a:defRPr sz="1800"/>
            </a:lvl9pPr>
          </a:lstStyle>
          <a:p/>
        </p:txBody>
      </p:sp>
      <p:sp>
        <p:nvSpPr>
          <p:cNvPr id="292" name="Google Shape;292;p49"/>
          <p:cNvSpPr txBox="1"/>
          <p:nvPr>
            <p:ph idx="1" type="body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93" name="Google Shape;293;p49"/>
          <p:cNvSpPr txBox="1"/>
          <p:nvPr>
            <p:ph idx="10" type="dt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94" name="Google Shape;294;p49"/>
          <p:cNvSpPr txBox="1"/>
          <p:nvPr>
            <p:ph idx="11" type="ftr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95" name="Google Shape;295;p49"/>
          <p:cNvSpPr txBox="1"/>
          <p:nvPr>
            <p:ph idx="12" type="sldNum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Font typeface="Cabin"/>
              <a:buNone/>
              <a:defRPr b="0" i="0" sz="1200" u="none" cap="none" strike="noStrike">
                <a:solidFill>
                  <a:srgbClr val="888888"/>
                </a:solidFill>
                <a:latin typeface="Cabin"/>
                <a:ea typeface="Cabin"/>
                <a:cs typeface="Cabin"/>
                <a:sym typeface="Cab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  <p:sldLayoutId id="2147483708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3.png"/><Relationship Id="rId6" Type="http://schemas.openxmlformats.org/officeDocument/2006/relationships/image" Target="../media/image20.png"/><Relationship Id="rId7" Type="http://schemas.openxmlformats.org/officeDocument/2006/relationships/image" Target="../media/image22.png"/><Relationship Id="rId8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png"/><Relationship Id="rId4" Type="http://schemas.openxmlformats.org/officeDocument/2006/relationships/image" Target="../media/image21.png"/><Relationship Id="rId5" Type="http://schemas.openxmlformats.org/officeDocument/2006/relationships/image" Target="../media/image1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jpg"/><Relationship Id="rId4" Type="http://schemas.openxmlformats.org/officeDocument/2006/relationships/image" Target="../media/image10.gif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Relationship Id="rId4" Type="http://schemas.openxmlformats.org/officeDocument/2006/relationships/image" Target="../media/image3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9.png"/><Relationship Id="rId4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4.png"/><Relationship Id="rId4" Type="http://schemas.openxmlformats.org/officeDocument/2006/relationships/image" Target="../media/image3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7.png"/><Relationship Id="rId4" Type="http://schemas.openxmlformats.org/officeDocument/2006/relationships/image" Target="../media/image4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8.png"/><Relationship Id="rId4" Type="http://schemas.openxmlformats.org/officeDocument/2006/relationships/image" Target="../media/image3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8.jpg"/><Relationship Id="rId4" Type="http://schemas.openxmlformats.org/officeDocument/2006/relationships/image" Target="../media/image2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1.png"/><Relationship Id="rId4" Type="http://schemas.openxmlformats.org/officeDocument/2006/relationships/image" Target="../media/image3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6"/>
          <p:cNvSpPr txBox="1"/>
          <p:nvPr>
            <p:ph type="title"/>
          </p:nvPr>
        </p:nvSpPr>
        <p:spPr>
          <a:xfrm>
            <a:off x="2420897" y="3600450"/>
            <a:ext cx="3962400" cy="125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lang="en" sz="3000"/>
              <a:t>3</a:t>
            </a:r>
            <a:r>
              <a:rPr b="1" lang="en" sz="3000"/>
              <a:t>/C MQS: </a:t>
            </a:r>
            <a:endParaRPr b="1" sz="3000"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lang="en" sz="3000"/>
              <a:t>Naval Aviation</a:t>
            </a:r>
            <a:endParaRPr b="1" sz="3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67"/>
          <p:cNvSpPr txBox="1"/>
          <p:nvPr>
            <p:ph idx="1" type="body"/>
          </p:nvPr>
        </p:nvSpPr>
        <p:spPr>
          <a:xfrm>
            <a:off x="158350" y="1049150"/>
            <a:ext cx="8809800" cy="3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1. Know the aviation Junior Officer pipeline (Pilot and NFO) to include the following phases: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a. NIFE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b. Primary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c. Advanced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d. Fleet Replacement Squadron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e. Fleet Squadron Tour / Fleet Squadron Lifecycle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f. Junior Officer Aircraft Qualifications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2. Know basic information about the following aviation communities and their future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capabilities to include types of aircraft and types of deployments. Discuss with SME squadron locations of various communities and his or her deployment experiences.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a. Navy Tactical Aircraft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b. Navy Helicopters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c. Navy Maritime Patrol and Reconnaissance Platforms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d. Carrier Onboard Delivery</a:t>
            </a:r>
            <a:endParaRPr sz="1800"/>
          </a:p>
        </p:txBody>
      </p:sp>
      <p:sp>
        <p:nvSpPr>
          <p:cNvPr id="405" name="Google Shape;405;p67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i="0" lang="en" sz="3600" u="none" cap="none" strike="noStrike">
                <a:solidFill>
                  <a:schemeClr val="lt1"/>
                </a:solidFill>
              </a:rPr>
              <a:t>Learning Objectives</a:t>
            </a:r>
            <a:endParaRPr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68"/>
          <p:cNvSpPr txBox="1"/>
          <p:nvPr>
            <p:ph type="title"/>
          </p:nvPr>
        </p:nvSpPr>
        <p:spPr>
          <a:xfrm>
            <a:off x="457200" y="-4719"/>
            <a:ext cx="8229600" cy="85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SNA Pipeline</a:t>
            </a:r>
            <a:endParaRPr b="1"/>
          </a:p>
        </p:txBody>
      </p:sp>
      <p:sp>
        <p:nvSpPr>
          <p:cNvPr id="412" name="Google Shape;412;p68"/>
          <p:cNvSpPr txBox="1"/>
          <p:nvPr/>
        </p:nvSpPr>
        <p:spPr>
          <a:xfrm>
            <a:off x="457200" y="-4719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400">
              <a:solidFill>
                <a:srgbClr val="00337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13" name="Google Shape;413;p68"/>
          <p:cNvSpPr/>
          <p:nvPr/>
        </p:nvSpPr>
        <p:spPr>
          <a:xfrm rot="5400000">
            <a:off x="3743250" y="752550"/>
            <a:ext cx="743100" cy="7010400"/>
          </a:xfrm>
          <a:prstGeom prst="rightBrace">
            <a:avLst>
              <a:gd fmla="val 8333" name="adj1"/>
              <a:gd fmla="val 50132" name="adj2"/>
            </a:avLst>
          </a:prstGeom>
          <a:noFill/>
          <a:ln cap="flat" cmpd="sng" w="2857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68"/>
          <p:cNvSpPr txBox="1"/>
          <p:nvPr/>
        </p:nvSpPr>
        <p:spPr>
          <a:xfrm>
            <a:off x="1733550" y="4629150"/>
            <a:ext cx="58275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Approximately 1.5-2.5 years, excluding follow on at FRS</a:t>
            </a:r>
            <a:endParaRPr b="1" i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5" name="Google Shape;415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875" y="1165462"/>
            <a:ext cx="6785362" cy="30259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69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SNFO Pipeline</a:t>
            </a:r>
            <a:endParaRPr b="1"/>
          </a:p>
        </p:txBody>
      </p:sp>
      <p:sp>
        <p:nvSpPr>
          <p:cNvPr id="422" name="Google Shape;422;p69"/>
          <p:cNvSpPr/>
          <p:nvPr/>
        </p:nvSpPr>
        <p:spPr>
          <a:xfrm rot="5400000">
            <a:off x="3710250" y="258356"/>
            <a:ext cx="743100" cy="7266900"/>
          </a:xfrm>
          <a:prstGeom prst="rightBrace">
            <a:avLst>
              <a:gd fmla="val 8333" name="adj1"/>
              <a:gd fmla="val 50132" name="adj2"/>
            </a:avLst>
          </a:prstGeom>
          <a:noFill/>
          <a:ln cap="flat" cmpd="sng" w="2857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69"/>
          <p:cNvSpPr txBox="1"/>
          <p:nvPr/>
        </p:nvSpPr>
        <p:spPr>
          <a:xfrm>
            <a:off x="1295400" y="4229100"/>
            <a:ext cx="5969700" cy="2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Approximately  1 – 1.5 years excluding following on to FRS</a:t>
            </a:r>
            <a:endParaRPr b="1" i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4" name="Google Shape;424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010944"/>
            <a:ext cx="6638362" cy="27809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70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400"/>
              <a:t>Fleet Replacement Squadron (FRS)</a:t>
            </a:r>
            <a:endParaRPr b="1" sz="3400"/>
          </a:p>
        </p:txBody>
      </p:sp>
      <p:sp>
        <p:nvSpPr>
          <p:cNvPr id="431" name="Google Shape;431;p70"/>
          <p:cNvSpPr txBox="1"/>
          <p:nvPr/>
        </p:nvSpPr>
        <p:spPr>
          <a:xfrm>
            <a:off x="685800" y="971550"/>
            <a:ext cx="7772400" cy="59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640"/>
              </a:spcBef>
              <a:spcAft>
                <a:spcPts val="0"/>
              </a:spcAft>
              <a:buNone/>
            </a:pPr>
            <a:r>
              <a:rPr b="1" i="1" lang="en" sz="26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Where you will finally learn your fleet aircraft!</a:t>
            </a:r>
            <a:endParaRPr b="1" i="1" sz="26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32" name="Google Shape;432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7375" y="1599773"/>
            <a:ext cx="2266950" cy="1556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75796" y="1599775"/>
            <a:ext cx="2767405" cy="1556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7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67675" y="1570650"/>
            <a:ext cx="2324526" cy="1549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70"/>
          <p:cNvPicPr preferRelativeResize="0"/>
          <p:nvPr/>
        </p:nvPicPr>
        <p:blipFill rotWithShape="1">
          <a:blip r:embed="rId6">
            <a:alphaModFix/>
          </a:blip>
          <a:srcRect b="6629" l="0" r="0" t="0"/>
          <a:stretch/>
        </p:blipFill>
        <p:spPr>
          <a:xfrm>
            <a:off x="5806375" y="3215625"/>
            <a:ext cx="2585825" cy="1607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70"/>
          <p:cNvPicPr preferRelativeResize="0"/>
          <p:nvPr/>
        </p:nvPicPr>
        <p:blipFill rotWithShape="1">
          <a:blip r:embed="rId7">
            <a:alphaModFix/>
          </a:blip>
          <a:srcRect b="9535" l="0" r="0" t="0"/>
          <a:stretch/>
        </p:blipFill>
        <p:spPr>
          <a:xfrm>
            <a:off x="3021200" y="3270575"/>
            <a:ext cx="2585825" cy="1556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7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07375" y="3270575"/>
            <a:ext cx="2324526" cy="1548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71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400"/>
              <a:t>FRS Locations</a:t>
            </a:r>
            <a:endParaRPr b="1" sz="3400"/>
          </a:p>
        </p:txBody>
      </p:sp>
      <p:pic>
        <p:nvPicPr>
          <p:cNvPr id="444" name="Google Shape;444;p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" y="1053072"/>
            <a:ext cx="6743700" cy="3596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72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Consolas"/>
              <a:buNone/>
            </a:pPr>
            <a:r>
              <a:rPr b="1" lang="en">
                <a:solidFill>
                  <a:schemeClr val="lt1"/>
                </a:solidFill>
                <a:latin typeface="Consolas"/>
                <a:ea typeface="Consolas"/>
                <a:cs typeface="Consolas"/>
                <a:sym typeface="Consolas"/>
              </a:rPr>
              <a:t>Step 2: JO Sea Tour</a:t>
            </a:r>
            <a:endParaRPr b="1">
              <a:solidFill>
                <a:schemeClr val="lt1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450" name="Google Shape;450;p72"/>
          <p:cNvSpPr/>
          <p:nvPr/>
        </p:nvSpPr>
        <p:spPr>
          <a:xfrm>
            <a:off x="1126780" y="2520604"/>
            <a:ext cx="6378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Flight Training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72"/>
          <p:cNvSpPr/>
          <p:nvPr/>
        </p:nvSpPr>
        <p:spPr>
          <a:xfrm>
            <a:off x="1764574" y="2520604"/>
            <a:ext cx="2742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FRS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72"/>
          <p:cNvSpPr/>
          <p:nvPr/>
        </p:nvSpPr>
        <p:spPr>
          <a:xfrm>
            <a:off x="2038894" y="2520604"/>
            <a:ext cx="6378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1st Sea 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72"/>
          <p:cNvSpPr/>
          <p:nvPr/>
        </p:nvSpPr>
        <p:spPr>
          <a:xfrm>
            <a:off x="2676688" y="2520604"/>
            <a:ext cx="637800" cy="548400"/>
          </a:xfrm>
          <a:prstGeom prst="rect">
            <a:avLst/>
          </a:prstGeom>
          <a:solidFill>
            <a:srgbClr val="E5CF4B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1st Shore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72"/>
          <p:cNvSpPr/>
          <p:nvPr/>
        </p:nvSpPr>
        <p:spPr>
          <a:xfrm>
            <a:off x="3314482" y="2520604"/>
            <a:ext cx="6378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2nd Sea (Disass)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72"/>
          <p:cNvSpPr/>
          <p:nvPr/>
        </p:nvSpPr>
        <p:spPr>
          <a:xfrm>
            <a:off x="3952276" y="2794924"/>
            <a:ext cx="6378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2nd Sea (Disass)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72"/>
          <p:cNvSpPr/>
          <p:nvPr/>
        </p:nvSpPr>
        <p:spPr>
          <a:xfrm>
            <a:off x="3952276" y="2246284"/>
            <a:ext cx="2742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FRS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72"/>
          <p:cNvSpPr/>
          <p:nvPr/>
        </p:nvSpPr>
        <p:spPr>
          <a:xfrm>
            <a:off x="4226596" y="2246284"/>
            <a:ext cx="3633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DH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72"/>
          <p:cNvSpPr/>
          <p:nvPr/>
        </p:nvSpPr>
        <p:spPr>
          <a:xfrm>
            <a:off x="4590070" y="2246284"/>
            <a:ext cx="432000" cy="548400"/>
          </a:xfrm>
          <a:prstGeom prst="rect">
            <a:avLst/>
          </a:prstGeom>
          <a:solidFill>
            <a:srgbClr val="E5CF4B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2nd Shore</a:t>
            </a:r>
            <a:endParaRPr sz="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72"/>
          <p:cNvSpPr/>
          <p:nvPr/>
        </p:nvSpPr>
        <p:spPr>
          <a:xfrm>
            <a:off x="4590070" y="2794924"/>
            <a:ext cx="706200" cy="548400"/>
          </a:xfrm>
          <a:prstGeom prst="rect">
            <a:avLst/>
          </a:prstGeom>
          <a:solidFill>
            <a:srgbClr val="E5CF4B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Shore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72"/>
          <p:cNvSpPr/>
          <p:nvPr/>
        </p:nvSpPr>
        <p:spPr>
          <a:xfrm>
            <a:off x="5022124" y="2246284"/>
            <a:ext cx="2742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FRS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72"/>
          <p:cNvSpPr/>
          <p:nvPr/>
        </p:nvSpPr>
        <p:spPr>
          <a:xfrm>
            <a:off x="5296444" y="2246284"/>
            <a:ext cx="2949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XO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72"/>
          <p:cNvSpPr/>
          <p:nvPr/>
        </p:nvSpPr>
        <p:spPr>
          <a:xfrm>
            <a:off x="5591338" y="2246284"/>
            <a:ext cx="2949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72"/>
          <p:cNvSpPr/>
          <p:nvPr/>
        </p:nvSpPr>
        <p:spPr>
          <a:xfrm>
            <a:off x="5296444" y="2794924"/>
            <a:ext cx="5898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Sea/ Overseas</a:t>
            </a:r>
            <a:endParaRPr sz="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72"/>
          <p:cNvSpPr/>
          <p:nvPr/>
        </p:nvSpPr>
        <p:spPr>
          <a:xfrm>
            <a:off x="5886232" y="2520604"/>
            <a:ext cx="768300" cy="548400"/>
          </a:xfrm>
          <a:prstGeom prst="rect">
            <a:avLst/>
          </a:prstGeom>
          <a:solidFill>
            <a:srgbClr val="E5CF4B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Sea/Shore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72"/>
          <p:cNvSpPr/>
          <p:nvPr/>
        </p:nvSpPr>
        <p:spPr>
          <a:xfrm>
            <a:off x="6654328" y="2246284"/>
            <a:ext cx="5898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MAJ CMD</a:t>
            </a:r>
            <a:endParaRPr sz="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72"/>
          <p:cNvSpPr/>
          <p:nvPr/>
        </p:nvSpPr>
        <p:spPr>
          <a:xfrm>
            <a:off x="6654328" y="2794924"/>
            <a:ext cx="589800" cy="548400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Sea/ Shore</a:t>
            </a:r>
            <a:endParaRPr sz="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72"/>
          <p:cNvSpPr/>
          <p:nvPr/>
        </p:nvSpPr>
        <p:spPr>
          <a:xfrm>
            <a:off x="7244116" y="2520604"/>
            <a:ext cx="589800" cy="548400"/>
          </a:xfrm>
          <a:prstGeom prst="rect">
            <a:avLst/>
          </a:prstGeom>
          <a:solidFill>
            <a:srgbClr val="FFD966"/>
          </a:solidFill>
          <a:ln cap="flat" cmpd="sng" w="2857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Shore</a:t>
            </a:r>
            <a:endParaRPr sz="9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8" name="Google Shape;468;p72"/>
          <p:cNvCxnSpPr/>
          <p:nvPr/>
        </p:nvCxnSpPr>
        <p:spPr>
          <a:xfrm>
            <a:off x="1126780" y="3672748"/>
            <a:ext cx="7098000" cy="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lg" w="lg" type="triangle"/>
          </a:ln>
        </p:spPr>
      </p:cxnSp>
      <p:cxnSp>
        <p:nvCxnSpPr>
          <p:cNvPr id="469" name="Google Shape;469;p72"/>
          <p:cNvCxnSpPr/>
          <p:nvPr/>
        </p:nvCxnSpPr>
        <p:spPr>
          <a:xfrm>
            <a:off x="1126780" y="3437262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0" name="Google Shape;470;p72"/>
          <p:cNvCxnSpPr/>
          <p:nvPr/>
        </p:nvCxnSpPr>
        <p:spPr>
          <a:xfrm>
            <a:off x="1757991" y="3437262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1" name="Google Shape;471;p72"/>
          <p:cNvCxnSpPr/>
          <p:nvPr/>
        </p:nvCxnSpPr>
        <p:spPr>
          <a:xfrm>
            <a:off x="2038894" y="3437262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2" name="Google Shape;472;p72"/>
          <p:cNvCxnSpPr/>
          <p:nvPr/>
        </p:nvCxnSpPr>
        <p:spPr>
          <a:xfrm>
            <a:off x="2670105" y="3437262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3" name="Google Shape;473;p72"/>
          <p:cNvCxnSpPr/>
          <p:nvPr/>
        </p:nvCxnSpPr>
        <p:spPr>
          <a:xfrm>
            <a:off x="3299636" y="3437262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4" name="Google Shape;474;p72"/>
          <p:cNvCxnSpPr/>
          <p:nvPr/>
        </p:nvCxnSpPr>
        <p:spPr>
          <a:xfrm>
            <a:off x="3952276" y="3433130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5" name="Google Shape;475;p72"/>
          <p:cNvCxnSpPr/>
          <p:nvPr/>
        </p:nvCxnSpPr>
        <p:spPr>
          <a:xfrm>
            <a:off x="4590070" y="3433130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6" name="Google Shape;476;p72"/>
          <p:cNvCxnSpPr/>
          <p:nvPr/>
        </p:nvCxnSpPr>
        <p:spPr>
          <a:xfrm>
            <a:off x="5033099" y="3433130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7" name="Google Shape;477;p72"/>
          <p:cNvCxnSpPr/>
          <p:nvPr/>
        </p:nvCxnSpPr>
        <p:spPr>
          <a:xfrm>
            <a:off x="5886232" y="3433130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8" name="Google Shape;478;p72"/>
          <p:cNvCxnSpPr/>
          <p:nvPr/>
        </p:nvCxnSpPr>
        <p:spPr>
          <a:xfrm>
            <a:off x="6654328" y="3433130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79" name="Google Shape;479;p72"/>
          <p:cNvCxnSpPr/>
          <p:nvPr/>
        </p:nvCxnSpPr>
        <p:spPr>
          <a:xfrm>
            <a:off x="7244116" y="3433130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80" name="Google Shape;480;p72"/>
          <p:cNvCxnSpPr/>
          <p:nvPr/>
        </p:nvCxnSpPr>
        <p:spPr>
          <a:xfrm>
            <a:off x="7833904" y="3433130"/>
            <a:ext cx="0" cy="479400"/>
          </a:xfrm>
          <a:prstGeom prst="straightConnector1">
            <a:avLst/>
          </a:prstGeom>
          <a:noFill/>
          <a:ln cap="flat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81" name="Google Shape;481;p72"/>
          <p:cNvSpPr txBox="1"/>
          <p:nvPr/>
        </p:nvSpPr>
        <p:spPr>
          <a:xfrm>
            <a:off x="1016308" y="3999122"/>
            <a:ext cx="198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72"/>
          <p:cNvSpPr txBox="1"/>
          <p:nvPr/>
        </p:nvSpPr>
        <p:spPr>
          <a:xfrm>
            <a:off x="1658839" y="3991765"/>
            <a:ext cx="198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100"/>
          </a:p>
        </p:txBody>
      </p:sp>
      <p:sp>
        <p:nvSpPr>
          <p:cNvPr id="483" name="Google Shape;483;p72"/>
          <p:cNvSpPr txBox="1"/>
          <p:nvPr/>
        </p:nvSpPr>
        <p:spPr>
          <a:xfrm>
            <a:off x="1939742" y="3991765"/>
            <a:ext cx="198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72"/>
          <p:cNvSpPr txBox="1"/>
          <p:nvPr/>
        </p:nvSpPr>
        <p:spPr>
          <a:xfrm>
            <a:off x="2570953" y="3991765"/>
            <a:ext cx="198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100"/>
          </a:p>
        </p:txBody>
      </p:sp>
      <p:sp>
        <p:nvSpPr>
          <p:cNvPr id="485" name="Google Shape;485;p72"/>
          <p:cNvSpPr txBox="1"/>
          <p:nvPr/>
        </p:nvSpPr>
        <p:spPr>
          <a:xfrm>
            <a:off x="3200484" y="3979702"/>
            <a:ext cx="198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72"/>
          <p:cNvSpPr txBox="1"/>
          <p:nvPr/>
        </p:nvSpPr>
        <p:spPr>
          <a:xfrm>
            <a:off x="3812416" y="3979702"/>
            <a:ext cx="300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72"/>
          <p:cNvSpPr txBox="1"/>
          <p:nvPr/>
        </p:nvSpPr>
        <p:spPr>
          <a:xfrm>
            <a:off x="4461226" y="3987633"/>
            <a:ext cx="300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72"/>
          <p:cNvSpPr txBox="1"/>
          <p:nvPr/>
        </p:nvSpPr>
        <p:spPr>
          <a:xfrm>
            <a:off x="4883009" y="3979702"/>
            <a:ext cx="300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72"/>
          <p:cNvSpPr txBox="1"/>
          <p:nvPr/>
        </p:nvSpPr>
        <p:spPr>
          <a:xfrm>
            <a:off x="5738785" y="3979702"/>
            <a:ext cx="300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72"/>
          <p:cNvSpPr txBox="1"/>
          <p:nvPr/>
        </p:nvSpPr>
        <p:spPr>
          <a:xfrm>
            <a:off x="6504237" y="3987633"/>
            <a:ext cx="300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72"/>
          <p:cNvSpPr txBox="1"/>
          <p:nvPr/>
        </p:nvSpPr>
        <p:spPr>
          <a:xfrm>
            <a:off x="7119598" y="3987633"/>
            <a:ext cx="300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24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72"/>
          <p:cNvSpPr txBox="1"/>
          <p:nvPr/>
        </p:nvSpPr>
        <p:spPr>
          <a:xfrm>
            <a:off x="7693564" y="3991764"/>
            <a:ext cx="300300" cy="2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26</a:t>
            </a:r>
            <a:endParaRPr b="1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7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Consolas"/>
              <a:buNone/>
            </a:pPr>
            <a:r>
              <a:rPr b="1" lang="en">
                <a:solidFill>
                  <a:schemeClr val="lt1"/>
                </a:solidFill>
                <a:latin typeface="Consolas"/>
                <a:ea typeface="Consolas"/>
                <a:cs typeface="Consolas"/>
                <a:sym typeface="Consolas"/>
              </a:rPr>
              <a:t>JO Sea Tour (~36 months)</a:t>
            </a:r>
            <a:endParaRPr b="1">
              <a:solidFill>
                <a:schemeClr val="lt1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pic>
        <p:nvPicPr>
          <p:cNvPr descr="https://lh3.googleusercontent.com/r95qoinXFw9v74PKwQRmr9RN0LpoapzsWqJDsa_KOliZsUJ0iPGWlOcYf3JZu0jC-Fkpat-ou2MFWEV4Kd1kEXGw-6TaqQzva-cyNIJolsFFxvm92hINaOf3qsldI0Mku_6kWs7AOJs" id="498" name="Google Shape;498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48152" y="1528509"/>
            <a:ext cx="3965068" cy="3211240"/>
          </a:xfrm>
          <a:prstGeom prst="rect">
            <a:avLst/>
          </a:prstGeom>
          <a:noFill/>
          <a:ln>
            <a:noFill/>
          </a:ln>
        </p:spPr>
      </p:pic>
      <p:sp>
        <p:nvSpPr>
          <p:cNvPr id="499" name="Google Shape;499;p73"/>
          <p:cNvSpPr/>
          <p:nvPr/>
        </p:nvSpPr>
        <p:spPr>
          <a:xfrm>
            <a:off x="3288535" y="2412694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73"/>
          <p:cNvSpPr/>
          <p:nvPr/>
        </p:nvSpPr>
        <p:spPr>
          <a:xfrm>
            <a:off x="3708553" y="3014321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73"/>
          <p:cNvSpPr/>
          <p:nvPr/>
        </p:nvSpPr>
        <p:spPr>
          <a:xfrm>
            <a:off x="4572000" y="2774704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73"/>
          <p:cNvSpPr/>
          <p:nvPr/>
        </p:nvSpPr>
        <p:spPr>
          <a:xfrm>
            <a:off x="5162779" y="2173077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73"/>
          <p:cNvSpPr/>
          <p:nvPr/>
        </p:nvSpPr>
        <p:spPr>
          <a:xfrm>
            <a:off x="5228880" y="2349177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73"/>
          <p:cNvSpPr/>
          <p:nvPr/>
        </p:nvSpPr>
        <p:spPr>
          <a:xfrm>
            <a:off x="5162778" y="2468985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73"/>
          <p:cNvSpPr/>
          <p:nvPr/>
        </p:nvSpPr>
        <p:spPr>
          <a:xfrm>
            <a:off x="5307374" y="2543867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73"/>
          <p:cNvSpPr/>
          <p:nvPr/>
        </p:nvSpPr>
        <p:spPr>
          <a:xfrm>
            <a:off x="6006443" y="2588793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73"/>
          <p:cNvSpPr/>
          <p:nvPr/>
        </p:nvSpPr>
        <p:spPr>
          <a:xfrm>
            <a:off x="6134515" y="2424058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73"/>
          <p:cNvSpPr/>
          <p:nvPr/>
        </p:nvSpPr>
        <p:spPr>
          <a:xfrm>
            <a:off x="6153796" y="2522181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9" name="Google Shape;509;p73"/>
          <p:cNvSpPr txBox="1"/>
          <p:nvPr/>
        </p:nvSpPr>
        <p:spPr>
          <a:xfrm>
            <a:off x="591653" y="1384981"/>
            <a:ext cx="1765200" cy="3877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NAF Atsugi, Japan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MH-60S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MH-60R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MCAS Iwakuni, Japan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F/A-18E/F</a:t>
            </a:r>
            <a:endParaRPr b="1" sz="800">
              <a:solidFill>
                <a:schemeClr val="dk1"/>
              </a:solidFill>
            </a:endParaRPr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EA-18G</a:t>
            </a:r>
            <a:endParaRPr b="1" sz="800">
              <a:solidFill>
                <a:schemeClr val="dk1"/>
              </a:solidFill>
            </a:endParaRPr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E-2D</a:t>
            </a:r>
            <a:endParaRPr sz="1100"/>
          </a:p>
          <a:p>
            <a:pPr indent="-1651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sz="800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Andersen AFB, Guam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MH-60S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MCAS Kaneohe Bay, HI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MH-60R</a:t>
            </a:r>
            <a:endParaRPr sz="1100"/>
          </a:p>
          <a:p>
            <a:pPr indent="-1651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sz="800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NAS Lemoore, CA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F/A-18E/F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F-35C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NAS Pt. Mugu, CA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E-2C/D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NAS Whidbey Island, WA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EP-3E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P-3C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P-8A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EA-18G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1651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sz="800">
              <a:solidFill>
                <a:schemeClr val="dk1"/>
              </a:solidFill>
            </a:endParaRPr>
          </a:p>
        </p:txBody>
      </p:sp>
      <p:sp>
        <p:nvSpPr>
          <p:cNvPr id="510" name="Google Shape;510;p73"/>
          <p:cNvSpPr txBox="1"/>
          <p:nvPr/>
        </p:nvSpPr>
        <p:spPr>
          <a:xfrm>
            <a:off x="7037021" y="1392722"/>
            <a:ext cx="1680000" cy="32433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NAS Oceana, VA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F/A-18C/E/F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Tinker AFB, OK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E-6B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NS Norfolk, VA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C-2A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E-2C/D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MH-53E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MH-60S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NAS North Island, CA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C-2A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MH-60S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MH-60R 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NAS Jacksonville, FL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P-8A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P-3C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MH-60R</a:t>
            </a:r>
            <a:endParaRPr sz="1100"/>
          </a:p>
          <a:p>
            <a:pPr indent="-1651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2159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lang="en" sz="800">
                <a:solidFill>
                  <a:schemeClr val="dk1"/>
                </a:solidFill>
              </a:rPr>
              <a:t>NS Mayport, FL</a:t>
            </a:r>
            <a:endParaRPr sz="1100"/>
          </a:p>
          <a:p>
            <a:pPr indent="-215900" lvl="1" marL="55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</a:pPr>
            <a:r>
              <a:rPr b="1" i="0" lang="en" sz="800" u="none" cap="none" strike="noStrike">
                <a:solidFill>
                  <a:schemeClr val="dk1"/>
                </a:solidFill>
              </a:rPr>
              <a:t>MH-60R</a:t>
            </a:r>
            <a:endParaRPr b="1" i="0" sz="800" u="none" cap="none" strike="noStrike">
              <a:solidFill>
                <a:schemeClr val="dk1"/>
              </a:solidFill>
            </a:endParaRPr>
          </a:p>
          <a:p>
            <a:pPr indent="-165100" lvl="0" marL="215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1" sz="800">
              <a:solidFill>
                <a:schemeClr val="dk1"/>
              </a:solidFill>
            </a:endParaRPr>
          </a:p>
        </p:txBody>
      </p:sp>
      <p:sp>
        <p:nvSpPr>
          <p:cNvPr id="511" name="Google Shape;511;p73"/>
          <p:cNvSpPr/>
          <p:nvPr/>
        </p:nvSpPr>
        <p:spPr>
          <a:xfrm>
            <a:off x="5662418" y="2421482"/>
            <a:ext cx="289200" cy="239700"/>
          </a:xfrm>
          <a:prstGeom prst="star5">
            <a:avLst>
              <a:gd fmla="val 19098" name="adj"/>
              <a:gd fmla="val 105146" name="hf"/>
              <a:gd fmla="val 110557" name="vf"/>
            </a:avLst>
          </a:prstGeom>
          <a:solidFill>
            <a:srgbClr val="FF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74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Consolas"/>
              <a:buNone/>
            </a:pPr>
            <a:r>
              <a:rPr b="1" lang="en" sz="4000">
                <a:solidFill>
                  <a:schemeClr val="lt1"/>
                </a:solidFill>
                <a:latin typeface="Consolas"/>
                <a:ea typeface="Consolas"/>
                <a:cs typeface="Consolas"/>
                <a:sym typeface="Consolas"/>
              </a:rPr>
              <a:t>JO Sea Tour Goals</a:t>
            </a:r>
            <a:endParaRPr b="1" sz="4000">
              <a:solidFill>
                <a:schemeClr val="lt1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517" name="Google Shape;517;p74"/>
          <p:cNvSpPr txBox="1"/>
          <p:nvPr>
            <p:ph idx="1" type="body"/>
          </p:nvPr>
        </p:nvSpPr>
        <p:spPr>
          <a:xfrm>
            <a:off x="124625" y="1435325"/>
            <a:ext cx="4816800" cy="35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387350" lvl="0" marL="3810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AutoNum type="arabicPeriod"/>
            </a:pPr>
            <a:r>
              <a:rPr lang="en" sz="1300" u="sng">
                <a:latin typeface="Arial"/>
                <a:ea typeface="Arial"/>
                <a:cs typeface="Arial"/>
                <a:sym typeface="Arial"/>
              </a:rPr>
              <a:t>Airmanship</a:t>
            </a:r>
            <a:endParaRPr sz="1300" u="sng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Earn all the qualifications you can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Build flight hours and experience in your aircraft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Be one of the guys / gals who can be trusted to accomplish the mission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10160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t/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387350" lvl="0" marL="3810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300"/>
              <a:buAutoNum type="arabicPeriod"/>
            </a:pPr>
            <a:r>
              <a:rPr lang="en" sz="1300" u="sng">
                <a:latin typeface="Arial"/>
                <a:ea typeface="Arial"/>
                <a:cs typeface="Arial"/>
                <a:sym typeface="Arial"/>
              </a:rPr>
              <a:t>Officership</a:t>
            </a:r>
            <a:endParaRPr sz="1300" u="sng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High performance in whatever job you’re assigned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Eventually, earn a top-tier JO job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Distinguish yourself as a leader within the squadron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10160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t/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387350" lvl="0" marL="3810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300"/>
              <a:buAutoNum type="arabicPeriod"/>
            </a:pPr>
            <a:r>
              <a:rPr lang="en" sz="1300" u="sng">
                <a:latin typeface="Arial"/>
                <a:ea typeface="Arial"/>
                <a:cs typeface="Arial"/>
                <a:sym typeface="Arial"/>
              </a:rPr>
              <a:t>Mentorship</a:t>
            </a:r>
            <a:endParaRPr sz="1300" u="sng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Consistent / quality presence in the Wardroom</a:t>
            </a:r>
            <a:endParaRPr sz="1300">
              <a:latin typeface="Arial"/>
              <a:ea typeface="Arial"/>
              <a:cs typeface="Arial"/>
              <a:sym typeface="Arial"/>
            </a:endParaRPr>
          </a:p>
          <a:p>
            <a:pPr indent="-18415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" sz="1300">
                <a:latin typeface="Arial"/>
                <a:ea typeface="Arial"/>
                <a:cs typeface="Arial"/>
                <a:sym typeface="Arial"/>
              </a:rPr>
              <a:t>Train and mentor new pilots/NFOs and help them attain their qualifications</a:t>
            </a:r>
            <a:endParaRPr sz="13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s://lh4.googleusercontent.com/Inxew3amPdFY5HAa_jC8RFcNPqIfYBjjwK_yi8iP2D9XkfHoi6dqDf2RZ6sPYogv92ndbFzOiGumzEcXl7RjA5NZjIX3AS2mAXUbWlcXwKV3T7Sq1r5msAK-SM5eDw2AY0wErqzwKtg" id="518" name="Google Shape;518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10726" y="1391127"/>
            <a:ext cx="2291500" cy="152813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5.googleusercontent.com/HIEF5bJTFLTzQa9nb_of9OCBnSpUCllkm2MUoDQFTXSmCBGJI8cNZpG-4qDsyhD4U69C5XAuxeiwnDj0q1C4q5c1_7Ztgg04g9OLJ0kJ7-3AZP9mPlzoislm-OzRq4etRJhL8a8C_Io" id="519" name="Google Shape;519;p74"/>
          <p:cNvPicPr preferRelativeResize="0"/>
          <p:nvPr/>
        </p:nvPicPr>
        <p:blipFill rotWithShape="1">
          <a:blip r:embed="rId4">
            <a:alphaModFix/>
          </a:blip>
          <a:srcRect b="15661" l="0" r="0" t="0"/>
          <a:stretch/>
        </p:blipFill>
        <p:spPr>
          <a:xfrm>
            <a:off x="5002949" y="2965974"/>
            <a:ext cx="3730024" cy="208417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ttps://lh3.googleusercontent.com/sWEXXS8sCCArC2hOziX6F2hqS7iqv2vd9J_phlw3aSDhdmlY76LBZDWppucdf1EiCAjkV6J8ugjwwGnL8eEA5VEWVqziByQVNrp2ehi-zl0yRq9GeR_mSy6FaIPbgF7TYnot2zhXnYs" id="520" name="Google Shape;520;p7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66477" y="1392758"/>
            <a:ext cx="2291500" cy="15248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75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Consolas"/>
              <a:buNone/>
            </a:pPr>
            <a:r>
              <a:rPr b="1" lang="en">
                <a:solidFill>
                  <a:schemeClr val="lt1"/>
                </a:solidFill>
                <a:latin typeface="Consolas"/>
                <a:ea typeface="Consolas"/>
                <a:cs typeface="Consolas"/>
                <a:sym typeface="Consolas"/>
              </a:rPr>
              <a:t>“</a:t>
            </a:r>
            <a:r>
              <a:rPr b="1" lang="en">
                <a:solidFill>
                  <a:schemeClr val="lt1"/>
                </a:solidFill>
                <a:latin typeface="Consolas"/>
                <a:ea typeface="Consolas"/>
                <a:cs typeface="Consolas"/>
                <a:sym typeface="Consolas"/>
              </a:rPr>
              <a:t>JOPA” Gouge</a:t>
            </a:r>
            <a:endParaRPr b="1">
              <a:solidFill>
                <a:schemeClr val="lt1"/>
              </a:solidFill>
              <a:latin typeface="Consolas"/>
              <a:ea typeface="Consolas"/>
              <a:cs typeface="Consolas"/>
              <a:sym typeface="Consolas"/>
            </a:endParaRPr>
          </a:p>
        </p:txBody>
      </p:sp>
      <p:sp>
        <p:nvSpPr>
          <p:cNvPr id="526" name="Google Shape;526;p75"/>
          <p:cNvSpPr txBox="1"/>
          <p:nvPr>
            <p:ph idx="1" type="body"/>
          </p:nvPr>
        </p:nvSpPr>
        <p:spPr>
          <a:xfrm>
            <a:off x="499050" y="1465925"/>
            <a:ext cx="8145900" cy="34758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/>
          <a:p>
            <a:pPr indent="-171450" lvl="0" marL="177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Junior Officer Protection Association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“New Guy” Role = Shut up and listen!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Fine line between assertiveness and over-confidence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Listen, ask questions, study for your quals/flights, show commitment to the Wardroom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1450" lvl="0" marL="1778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“Senior JO” = The voice of JOPA in the squadron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Lookout for the junior JOs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Reinforce patterns of excellence while being creative with ways to improve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1" marL="52070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Voice JOPA concerns to DHs and Triad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76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U.S. Naval Aircraft</a:t>
            </a:r>
            <a:endParaRPr b="1"/>
          </a:p>
        </p:txBody>
      </p:sp>
      <p:pic>
        <p:nvPicPr>
          <p:cNvPr id="533" name="Google Shape;533;p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3513" y="956724"/>
            <a:ext cx="8036976" cy="4005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77"/>
          <p:cNvSpPr txBox="1"/>
          <p:nvPr>
            <p:ph type="title"/>
          </p:nvPr>
        </p:nvSpPr>
        <p:spPr>
          <a:xfrm>
            <a:off x="457200" y="75586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F/A-18C/D/E/F</a:t>
            </a:r>
            <a:endParaRPr b="1"/>
          </a:p>
        </p:txBody>
      </p:sp>
      <p:pic>
        <p:nvPicPr>
          <p:cNvPr descr="100_101_behind_KC-135.JPG" id="540" name="Google Shape;540;p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60551" y="1024013"/>
            <a:ext cx="3619894" cy="2036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p7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41612" y="3060200"/>
            <a:ext cx="3057775" cy="1915250"/>
          </a:xfrm>
          <a:prstGeom prst="rect">
            <a:avLst/>
          </a:prstGeom>
          <a:noFill/>
          <a:ln>
            <a:noFill/>
          </a:ln>
        </p:spPr>
      </p:pic>
      <p:sp>
        <p:nvSpPr>
          <p:cNvPr id="542" name="Google Shape;542;p77"/>
          <p:cNvSpPr txBox="1"/>
          <p:nvPr/>
        </p:nvSpPr>
        <p:spPr>
          <a:xfrm>
            <a:off x="70450" y="1024025"/>
            <a:ext cx="4914900" cy="399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2250" lvl="0" marL="3429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Char char="•"/>
            </a:pPr>
            <a:r>
              <a:rPr b="1" lang="en" sz="1300">
                <a:solidFill>
                  <a:srgbClr val="000000"/>
                </a:solidFill>
              </a:rPr>
              <a:t>Hornet (C/D) smaller than Super Hornet (aka “Rhino”) (E/F) and Growler (G)</a:t>
            </a:r>
            <a:endParaRPr b="1" sz="1300">
              <a:solidFill>
                <a:srgbClr val="000000"/>
              </a:solidFill>
            </a:endParaRPr>
          </a:p>
          <a:p>
            <a:pPr indent="-222250" lvl="0" marL="34290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1300"/>
              <a:buChar char="•"/>
            </a:pPr>
            <a:r>
              <a:rPr b="1" lang="en" sz="1300">
                <a:solidFill>
                  <a:srgbClr val="000000"/>
                </a:solidFill>
              </a:rPr>
              <a:t>Single Seaters:</a:t>
            </a:r>
            <a:r>
              <a:rPr b="1" lang="en" sz="1300"/>
              <a:t> C</a:t>
            </a:r>
            <a:r>
              <a:rPr b="1" lang="en" sz="1300">
                <a:solidFill>
                  <a:srgbClr val="000000"/>
                </a:solidFill>
              </a:rPr>
              <a:t>, E</a:t>
            </a:r>
            <a:endParaRPr b="1" sz="1300">
              <a:solidFill>
                <a:srgbClr val="000000"/>
              </a:solidFill>
            </a:endParaRPr>
          </a:p>
          <a:p>
            <a:pPr indent="-190500" lvl="1" marL="742950" rtl="0" algn="l"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1300"/>
              <a:buChar char="–"/>
            </a:pPr>
            <a:r>
              <a:rPr b="1" lang="en" sz="1300">
                <a:solidFill>
                  <a:srgbClr val="000000"/>
                </a:solidFill>
              </a:rPr>
              <a:t>Carrier#: 200-400 series</a:t>
            </a:r>
            <a:endParaRPr b="1" sz="1300">
              <a:solidFill>
                <a:srgbClr val="000000"/>
              </a:solidFill>
            </a:endParaRPr>
          </a:p>
          <a:p>
            <a:pPr indent="-222250" lvl="0" marL="342900" rtl="0" algn="l">
              <a:spcBef>
                <a:spcPts val="640"/>
              </a:spcBef>
              <a:spcAft>
                <a:spcPts val="0"/>
              </a:spcAft>
              <a:buClr>
                <a:srgbClr val="000000"/>
              </a:buClr>
              <a:buSzPts val="1300"/>
              <a:buChar char="•"/>
            </a:pPr>
            <a:r>
              <a:rPr b="1" lang="en" sz="1300">
                <a:solidFill>
                  <a:srgbClr val="000000"/>
                </a:solidFill>
              </a:rPr>
              <a:t>Two Seaters: F</a:t>
            </a:r>
            <a:endParaRPr b="1" sz="1300">
              <a:solidFill>
                <a:srgbClr val="000000"/>
              </a:solidFill>
            </a:endParaRPr>
          </a:p>
          <a:p>
            <a:pPr indent="-222250" lvl="0" marL="342900" rtl="0" algn="l"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1300"/>
              <a:buChar char="•"/>
            </a:pPr>
            <a:r>
              <a:rPr b="1" lang="en" sz="1300">
                <a:solidFill>
                  <a:srgbClr val="000000"/>
                </a:solidFill>
              </a:rPr>
              <a:t>Mission Sets:</a:t>
            </a:r>
            <a:endParaRPr b="1" sz="1300">
              <a:solidFill>
                <a:srgbClr val="000000"/>
              </a:solidFill>
            </a:endParaRPr>
          </a:p>
          <a:p>
            <a:pPr indent="-190500" lvl="1" marL="742950" rtl="0" algn="l">
              <a:spcBef>
                <a:spcPts val="560"/>
              </a:spcBef>
              <a:spcAft>
                <a:spcPts val="0"/>
              </a:spcAft>
              <a:buClr>
                <a:srgbClr val="000000"/>
              </a:buClr>
              <a:buSzPts val="1300"/>
              <a:buChar char="–"/>
            </a:pPr>
            <a:r>
              <a:rPr b="1" lang="en" sz="1300">
                <a:solidFill>
                  <a:srgbClr val="000000"/>
                </a:solidFill>
              </a:rPr>
              <a:t>Air </a:t>
            </a:r>
            <a:r>
              <a:rPr b="1" lang="en" sz="1300"/>
              <a:t>Warfare</a:t>
            </a:r>
            <a:r>
              <a:rPr b="1" lang="en" sz="1300">
                <a:solidFill>
                  <a:srgbClr val="000000"/>
                </a:solidFill>
              </a:rPr>
              <a:t>, Strike</a:t>
            </a:r>
            <a:endParaRPr b="1" sz="1300">
              <a:solidFill>
                <a:srgbClr val="000000"/>
              </a:solidFill>
            </a:endParaRPr>
          </a:p>
          <a:p>
            <a:pPr indent="-22225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b="1" lang="en" sz="1300">
                <a:solidFill>
                  <a:schemeClr val="dk1"/>
                </a:solidFill>
              </a:rPr>
              <a:t>Weapons</a:t>
            </a:r>
            <a:endParaRPr b="1" sz="1300">
              <a:solidFill>
                <a:schemeClr val="dk1"/>
              </a:solidFill>
            </a:endParaRPr>
          </a:p>
          <a:p>
            <a:pPr indent="-190500" lvl="1" marL="74295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300"/>
              <a:buChar char="–"/>
            </a:pPr>
            <a:r>
              <a:rPr b="1" lang="en" sz="1300">
                <a:solidFill>
                  <a:schemeClr val="dk1"/>
                </a:solidFill>
              </a:rPr>
              <a:t>Air Intercept Missiles (AIM)</a:t>
            </a:r>
            <a:endParaRPr b="1" sz="1300">
              <a:solidFill>
                <a:schemeClr val="dk1"/>
              </a:solidFill>
            </a:endParaRPr>
          </a:p>
          <a:p>
            <a:pPr indent="-190500" lvl="1" marL="74295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300"/>
              <a:buChar char="–"/>
            </a:pPr>
            <a:r>
              <a:rPr b="1" lang="en" sz="1300">
                <a:solidFill>
                  <a:schemeClr val="dk1"/>
                </a:solidFill>
              </a:rPr>
              <a:t>Air to Surface Missiles (AGM)</a:t>
            </a:r>
            <a:endParaRPr b="1" sz="1300">
              <a:solidFill>
                <a:schemeClr val="dk1"/>
              </a:solidFill>
            </a:endParaRPr>
          </a:p>
          <a:p>
            <a:pPr indent="-190500" lvl="1" marL="74295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300"/>
              <a:buChar char="–"/>
            </a:pPr>
            <a:r>
              <a:rPr b="1" lang="en" sz="1300">
                <a:solidFill>
                  <a:schemeClr val="dk1"/>
                </a:solidFill>
              </a:rPr>
              <a:t>Anti-Ship Missiles</a:t>
            </a:r>
            <a:endParaRPr b="1" sz="1300">
              <a:solidFill>
                <a:schemeClr val="dk1"/>
              </a:solidFill>
            </a:endParaRPr>
          </a:p>
          <a:p>
            <a:pPr indent="-190500" lvl="1" marL="74295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300"/>
              <a:buChar char="–"/>
            </a:pPr>
            <a:r>
              <a:rPr b="1" lang="en" sz="1300">
                <a:solidFill>
                  <a:schemeClr val="dk1"/>
                </a:solidFill>
              </a:rPr>
              <a:t>Precision-Guided Munitions (PGM)</a:t>
            </a:r>
            <a:endParaRPr b="1" sz="1300">
              <a:solidFill>
                <a:schemeClr val="dk1"/>
              </a:solidFill>
            </a:endParaRPr>
          </a:p>
          <a:p>
            <a:pPr indent="-190500" lvl="1" marL="74295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300"/>
              <a:buChar char="–"/>
            </a:pPr>
            <a:r>
              <a:rPr b="1" lang="en" sz="1300">
                <a:solidFill>
                  <a:schemeClr val="dk1"/>
                </a:solidFill>
              </a:rPr>
              <a:t>Mines</a:t>
            </a:r>
            <a:endParaRPr b="1" sz="1300">
              <a:solidFill>
                <a:schemeClr val="dk1"/>
              </a:solidFill>
            </a:endParaRPr>
          </a:p>
          <a:p>
            <a:pPr indent="-190500" lvl="1" marL="74295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300"/>
              <a:buChar char="–"/>
            </a:pPr>
            <a:r>
              <a:rPr b="1" lang="en" sz="1300">
                <a:solidFill>
                  <a:schemeClr val="dk1"/>
                </a:solidFill>
              </a:rPr>
              <a:t>Rockets</a:t>
            </a:r>
            <a:endParaRPr b="1" sz="1300">
              <a:solidFill>
                <a:schemeClr val="dk1"/>
              </a:solidFill>
            </a:endParaRPr>
          </a:p>
          <a:p>
            <a:pPr indent="-190500" lvl="1" marL="74295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300"/>
              <a:buChar char="–"/>
            </a:pPr>
            <a:r>
              <a:rPr b="1" lang="en" sz="1300">
                <a:solidFill>
                  <a:schemeClr val="dk1"/>
                </a:solidFill>
              </a:rPr>
              <a:t>Guns - 20mm Canon</a:t>
            </a:r>
            <a:endParaRPr b="1" sz="13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78"/>
          <p:cNvSpPr txBox="1"/>
          <p:nvPr>
            <p:ph type="title"/>
          </p:nvPr>
        </p:nvSpPr>
        <p:spPr>
          <a:xfrm>
            <a:off x="457200" y="66786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EA-18G</a:t>
            </a:r>
            <a:endParaRPr b="1"/>
          </a:p>
        </p:txBody>
      </p:sp>
      <p:sp>
        <p:nvSpPr>
          <p:cNvPr id="549" name="Google Shape;549;p78"/>
          <p:cNvSpPr txBox="1"/>
          <p:nvPr/>
        </p:nvSpPr>
        <p:spPr>
          <a:xfrm>
            <a:off x="184425" y="1024025"/>
            <a:ext cx="4387500" cy="38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794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b="1" lang="en" sz="2200">
                <a:solidFill>
                  <a:schemeClr val="dk1"/>
                </a:solidFill>
              </a:rPr>
              <a:t>Weapons</a:t>
            </a:r>
            <a:endParaRPr b="1" sz="2200">
              <a:solidFill>
                <a:schemeClr val="dk1"/>
              </a:solidFill>
            </a:endParaRPr>
          </a:p>
          <a:p>
            <a:pPr indent="-2476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–"/>
            </a:pPr>
            <a:r>
              <a:rPr b="1" lang="en" sz="2200">
                <a:solidFill>
                  <a:schemeClr val="dk1"/>
                </a:solidFill>
              </a:rPr>
              <a:t>Surveillance and jamming systems</a:t>
            </a:r>
            <a:endParaRPr b="1" sz="2200">
              <a:solidFill>
                <a:schemeClr val="dk1"/>
              </a:solidFill>
            </a:endParaRPr>
          </a:p>
          <a:p>
            <a:pPr indent="-2476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–"/>
            </a:pPr>
            <a:r>
              <a:rPr b="1" lang="en" sz="2200">
                <a:solidFill>
                  <a:schemeClr val="dk1"/>
                </a:solidFill>
              </a:rPr>
              <a:t>EW Suite (PODS)</a:t>
            </a:r>
            <a:endParaRPr b="1" sz="2200">
              <a:solidFill>
                <a:schemeClr val="dk1"/>
              </a:solidFill>
            </a:endParaRPr>
          </a:p>
          <a:p>
            <a:pPr indent="-2476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–"/>
            </a:pPr>
            <a:r>
              <a:rPr b="1" lang="en" sz="2200">
                <a:solidFill>
                  <a:schemeClr val="dk1"/>
                </a:solidFill>
              </a:rPr>
              <a:t>Air Intercept Missiles (AIM)</a:t>
            </a:r>
            <a:endParaRPr b="1" sz="2200">
              <a:solidFill>
                <a:schemeClr val="dk1"/>
              </a:solidFill>
            </a:endParaRPr>
          </a:p>
          <a:p>
            <a:pPr indent="-2476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–"/>
            </a:pPr>
            <a:r>
              <a:rPr b="1" lang="en" sz="2200">
                <a:solidFill>
                  <a:schemeClr val="dk1"/>
                </a:solidFill>
              </a:rPr>
              <a:t>Air to Ground Missiles (AGM)</a:t>
            </a:r>
            <a:endParaRPr b="1" sz="2200">
              <a:solidFill>
                <a:schemeClr val="dk1"/>
              </a:solidFill>
            </a:endParaRPr>
          </a:p>
          <a:p>
            <a:pPr indent="-2794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b="1" lang="en" sz="2200">
                <a:solidFill>
                  <a:schemeClr val="dk1"/>
                </a:solidFill>
              </a:rPr>
              <a:t>Missions:</a:t>
            </a:r>
            <a:endParaRPr b="1" sz="2200">
              <a:solidFill>
                <a:schemeClr val="dk1"/>
              </a:solidFill>
            </a:endParaRPr>
          </a:p>
          <a:p>
            <a:pPr indent="-2476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–"/>
            </a:pPr>
            <a:r>
              <a:rPr b="1" lang="en" sz="2200">
                <a:solidFill>
                  <a:schemeClr val="dk1"/>
                </a:solidFill>
              </a:rPr>
              <a:t>SEAD, Strike, EW</a:t>
            </a:r>
            <a:endParaRPr b="1" sz="800"/>
          </a:p>
        </p:txBody>
      </p:sp>
      <p:pic>
        <p:nvPicPr>
          <p:cNvPr id="550" name="Google Shape;550;p78"/>
          <p:cNvPicPr preferRelativeResize="0"/>
          <p:nvPr/>
        </p:nvPicPr>
        <p:blipFill rotWithShape="1">
          <a:blip r:embed="rId3">
            <a:alphaModFix/>
          </a:blip>
          <a:srcRect b="1224" l="0" r="0" t="0"/>
          <a:stretch/>
        </p:blipFill>
        <p:spPr>
          <a:xfrm>
            <a:off x="5882175" y="1024026"/>
            <a:ext cx="2646375" cy="1929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51" name="Google Shape;551;p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34125" y="3118250"/>
            <a:ext cx="3089247" cy="1734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79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F-35C</a:t>
            </a:r>
            <a:endParaRPr b="1"/>
          </a:p>
        </p:txBody>
      </p:sp>
      <p:sp>
        <p:nvSpPr>
          <p:cNvPr id="558" name="Google Shape;558;p79"/>
          <p:cNvSpPr txBox="1"/>
          <p:nvPr/>
        </p:nvSpPr>
        <p:spPr>
          <a:xfrm>
            <a:off x="184425" y="1024013"/>
            <a:ext cx="3831900" cy="38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921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" sz="2400">
                <a:solidFill>
                  <a:schemeClr val="dk1"/>
                </a:solidFill>
              </a:rPr>
              <a:t>Single seat</a:t>
            </a:r>
            <a:endParaRPr b="1" i="1" sz="2400">
              <a:solidFill>
                <a:srgbClr val="FF0000"/>
              </a:solidFill>
            </a:endParaRPr>
          </a:p>
          <a:p>
            <a:pPr indent="-2921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" sz="2400">
                <a:solidFill>
                  <a:schemeClr val="dk1"/>
                </a:solidFill>
              </a:rPr>
              <a:t>Intended to replace aging F/A-18C</a:t>
            </a:r>
            <a:endParaRPr b="1" sz="2400">
              <a:solidFill>
                <a:schemeClr val="dk1"/>
              </a:solidFill>
            </a:endParaRPr>
          </a:p>
          <a:p>
            <a:pPr indent="-2921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b="1" lang="en" sz="2400">
                <a:solidFill>
                  <a:schemeClr val="dk1"/>
                </a:solidFill>
              </a:rPr>
              <a:t>Mission:</a:t>
            </a:r>
            <a:endParaRPr b="1" sz="2400">
              <a:solidFill>
                <a:schemeClr val="dk1"/>
              </a:solidFill>
            </a:endParaRPr>
          </a:p>
          <a:p>
            <a:pPr indent="-2603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</a:pPr>
            <a:r>
              <a:rPr b="1" lang="en" sz="2400">
                <a:solidFill>
                  <a:schemeClr val="dk1"/>
                </a:solidFill>
              </a:rPr>
              <a:t>Air superiority, Strike</a:t>
            </a:r>
            <a:endParaRPr b="1" sz="2400">
              <a:solidFill>
                <a:schemeClr val="dk1"/>
              </a:solidFill>
            </a:endParaRPr>
          </a:p>
          <a:p>
            <a:pPr indent="-2603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</a:pPr>
            <a:r>
              <a:rPr b="1" lang="en" sz="2400">
                <a:solidFill>
                  <a:schemeClr val="dk1"/>
                </a:solidFill>
              </a:rPr>
              <a:t>SEAD</a:t>
            </a:r>
            <a:endParaRPr b="1" sz="2400">
              <a:solidFill>
                <a:schemeClr val="dk1"/>
              </a:solidFill>
            </a:endParaRPr>
          </a:p>
        </p:txBody>
      </p:sp>
      <p:pic>
        <p:nvPicPr>
          <p:cNvPr id="559" name="Google Shape;559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21676" y="992719"/>
            <a:ext cx="2734313" cy="182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0" name="Google Shape;560;p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5475" y="2879144"/>
            <a:ext cx="3366734" cy="21500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80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E-2C/D</a:t>
            </a:r>
            <a:endParaRPr b="1"/>
          </a:p>
        </p:txBody>
      </p:sp>
      <p:sp>
        <p:nvSpPr>
          <p:cNvPr id="567" name="Google Shape;567;p80"/>
          <p:cNvSpPr txBox="1"/>
          <p:nvPr/>
        </p:nvSpPr>
        <p:spPr>
          <a:xfrm>
            <a:off x="184425" y="1024025"/>
            <a:ext cx="4266900" cy="38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6035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Mission: 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Airborne Command, Control, and Over the Horizon (OTH) Communications 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Battle Space Management 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Integrated Fires</a:t>
            </a:r>
            <a:endParaRPr b="1" sz="1900">
              <a:solidFill>
                <a:schemeClr val="dk1"/>
              </a:solidFill>
            </a:endParaRPr>
          </a:p>
          <a:p>
            <a:pPr indent="-2603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Crew of 5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2 pilots, 3 NFOs</a:t>
            </a:r>
            <a:endParaRPr b="1" sz="1900">
              <a:solidFill>
                <a:schemeClr val="dk1"/>
              </a:solidFill>
            </a:endParaRPr>
          </a:p>
          <a:p>
            <a:pPr indent="-2603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No Weapons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Only Countermeasures (Flares/Decoys)</a:t>
            </a:r>
            <a:endParaRPr b="1" sz="2300">
              <a:solidFill>
                <a:schemeClr val="dk1"/>
              </a:solidFill>
            </a:endParaRPr>
          </a:p>
        </p:txBody>
      </p:sp>
      <p:pic>
        <p:nvPicPr>
          <p:cNvPr id="568" name="Google Shape;568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5172" y="967181"/>
            <a:ext cx="4266900" cy="2285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88313" y="3355271"/>
            <a:ext cx="2260615" cy="14976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4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5" name="Google Shape;575;p81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C-2A (Transitioning to MV-22)</a:t>
            </a:r>
            <a:endParaRPr b="1"/>
          </a:p>
        </p:txBody>
      </p:sp>
      <p:sp>
        <p:nvSpPr>
          <p:cNvPr id="576" name="Google Shape;576;p81"/>
          <p:cNvSpPr txBox="1"/>
          <p:nvPr/>
        </p:nvSpPr>
        <p:spPr>
          <a:xfrm>
            <a:off x="184425" y="1024025"/>
            <a:ext cx="4633800" cy="38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6035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Missions: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Logistics (Mail, Pax, VIPs, etc.)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Carrier Onboard Delivery (COD)</a:t>
            </a:r>
            <a:endParaRPr b="1" sz="1900">
              <a:solidFill>
                <a:schemeClr val="dk1"/>
              </a:solidFill>
            </a:endParaRPr>
          </a:p>
          <a:p>
            <a:pPr indent="-196850" lvl="2" marL="114300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Up to 10,000 lbs</a:t>
            </a:r>
            <a:endParaRPr b="1" sz="1900">
              <a:solidFill>
                <a:schemeClr val="dk1"/>
              </a:solidFill>
            </a:endParaRPr>
          </a:p>
          <a:p>
            <a:pPr indent="-2603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Land assets (Don’t live on the boat)</a:t>
            </a:r>
            <a:endParaRPr b="1" sz="1900">
              <a:solidFill>
                <a:schemeClr val="dk1"/>
              </a:solidFill>
            </a:endParaRPr>
          </a:p>
          <a:p>
            <a:pPr indent="-2603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260 kts cruise, 343 kts max</a:t>
            </a:r>
            <a:endParaRPr b="1" sz="1900">
              <a:solidFill>
                <a:schemeClr val="dk1"/>
              </a:solidFill>
            </a:endParaRPr>
          </a:p>
          <a:p>
            <a:pPr indent="-26035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b="1" lang="en" sz="1900">
                <a:solidFill>
                  <a:schemeClr val="dk1"/>
                </a:solidFill>
              </a:rPr>
              <a:t>Crew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4 (2 pilots, 2 enlisted)</a:t>
            </a:r>
            <a:endParaRPr b="1" sz="1900">
              <a:solidFill>
                <a:schemeClr val="dk1"/>
              </a:solidFill>
            </a:endParaRPr>
          </a:p>
          <a:p>
            <a:pPr indent="-22860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900"/>
              <a:buChar char="–"/>
            </a:pPr>
            <a:r>
              <a:rPr b="1" lang="en" sz="1900">
                <a:solidFill>
                  <a:schemeClr val="dk1"/>
                </a:solidFill>
              </a:rPr>
              <a:t>Up to 26 Passengers</a:t>
            </a:r>
            <a:endParaRPr b="1" sz="1900">
              <a:solidFill>
                <a:schemeClr val="dk1"/>
              </a:solidFill>
            </a:endParaRPr>
          </a:p>
        </p:txBody>
      </p:sp>
      <p:pic>
        <p:nvPicPr>
          <p:cNvPr id="577" name="Google Shape;577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34779" y="952293"/>
            <a:ext cx="4048500" cy="202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8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4975" y="3009562"/>
            <a:ext cx="3006075" cy="20011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82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P-8A</a:t>
            </a:r>
            <a:endParaRPr b="1"/>
          </a:p>
        </p:txBody>
      </p:sp>
      <p:sp>
        <p:nvSpPr>
          <p:cNvPr id="585" name="Google Shape;585;p82"/>
          <p:cNvSpPr txBox="1"/>
          <p:nvPr/>
        </p:nvSpPr>
        <p:spPr>
          <a:xfrm>
            <a:off x="184425" y="1024025"/>
            <a:ext cx="4959300" cy="39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413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b="1" lang="en" sz="1600">
                <a:solidFill>
                  <a:schemeClr val="dk1"/>
                </a:solidFill>
              </a:rPr>
              <a:t>Missions: 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Anti-Submarine Warfare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Anti-Surface Warfare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ISR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Command, Control, and Communications</a:t>
            </a:r>
            <a:endParaRPr b="1" sz="1600">
              <a:solidFill>
                <a:schemeClr val="dk1"/>
              </a:solidFill>
            </a:endParaRPr>
          </a:p>
          <a:p>
            <a:pPr indent="-2413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b="1" lang="en" sz="1600">
                <a:solidFill>
                  <a:schemeClr val="dk1"/>
                </a:solidFill>
              </a:rPr>
              <a:t>Crew (9)</a:t>
            </a:r>
            <a:endParaRPr b="1" sz="1600">
              <a:solidFill>
                <a:schemeClr val="dk1"/>
              </a:solidFill>
            </a:endParaRPr>
          </a:p>
          <a:p>
            <a:pPr indent="-2413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b="1" lang="en" sz="1600">
                <a:solidFill>
                  <a:schemeClr val="dk1"/>
                </a:solidFill>
              </a:rPr>
              <a:t>8-12 hour mission (Can extend with Air to Air Refueling)</a:t>
            </a:r>
            <a:endParaRPr b="1" sz="1600">
              <a:solidFill>
                <a:schemeClr val="dk1"/>
              </a:solidFill>
            </a:endParaRPr>
          </a:p>
          <a:p>
            <a:pPr indent="-2413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b="1" lang="en" sz="1600">
                <a:solidFill>
                  <a:schemeClr val="dk1"/>
                </a:solidFill>
              </a:rPr>
              <a:t>Weapons: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Torpedoes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Anti-ship Missiles (Harpoon &amp; LRASM)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Mines</a:t>
            </a:r>
            <a:endParaRPr b="1" sz="1600">
              <a:solidFill>
                <a:schemeClr val="dk1"/>
              </a:solidFill>
            </a:endParaRPr>
          </a:p>
          <a:p>
            <a:pPr indent="-2413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b="1" lang="en" sz="1600">
                <a:solidFill>
                  <a:schemeClr val="dk1"/>
                </a:solidFill>
              </a:rPr>
              <a:t>No AIR TO AIR</a:t>
            </a:r>
            <a:endParaRPr b="1" sz="1600">
              <a:solidFill>
                <a:schemeClr val="dk1"/>
              </a:solidFill>
            </a:endParaRPr>
          </a:p>
          <a:p>
            <a:pPr indent="-209550" lvl="1" marL="74295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</a:pPr>
            <a:r>
              <a:rPr b="1" lang="en" sz="1600">
                <a:solidFill>
                  <a:schemeClr val="dk1"/>
                </a:solidFill>
              </a:rPr>
              <a:t>Countermeasures (Flares/Decoy)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586" name="Google Shape;586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17650" y="969412"/>
            <a:ext cx="3831900" cy="1915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7" name="Google Shape;587;p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7651" y="2885199"/>
            <a:ext cx="3831900" cy="21554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83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E-6B</a:t>
            </a:r>
            <a:endParaRPr b="1"/>
          </a:p>
        </p:txBody>
      </p:sp>
      <p:sp>
        <p:nvSpPr>
          <p:cNvPr id="594" name="Google Shape;594;p83"/>
          <p:cNvSpPr txBox="1"/>
          <p:nvPr/>
        </p:nvSpPr>
        <p:spPr>
          <a:xfrm>
            <a:off x="184425" y="1024025"/>
            <a:ext cx="4519500" cy="38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66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" sz="2000">
                <a:solidFill>
                  <a:schemeClr val="dk1"/>
                </a:solidFill>
              </a:rPr>
              <a:t>Airborne asset to support Ballistic Missile Submarine and airborne command post for STRATCOM</a:t>
            </a:r>
            <a:endParaRPr b="1" sz="2000">
              <a:solidFill>
                <a:schemeClr val="dk1"/>
              </a:solidFill>
            </a:endParaRPr>
          </a:p>
          <a:p>
            <a:pPr indent="-266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" sz="2000">
                <a:solidFill>
                  <a:schemeClr val="dk1"/>
                </a:solidFill>
              </a:rPr>
              <a:t>High Security Clearance</a:t>
            </a:r>
            <a:endParaRPr b="1" sz="2000">
              <a:solidFill>
                <a:schemeClr val="dk1"/>
              </a:solidFill>
            </a:endParaRPr>
          </a:p>
          <a:p>
            <a:pPr indent="-266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" sz="2000">
                <a:solidFill>
                  <a:schemeClr val="dk1"/>
                </a:solidFill>
              </a:rPr>
              <a:t>15+ hour missions (Up to 72 hours with Aerial Refueling</a:t>
            </a:r>
            <a:endParaRPr b="1" sz="2000">
              <a:solidFill>
                <a:schemeClr val="dk1"/>
              </a:solidFill>
            </a:endParaRPr>
          </a:p>
          <a:p>
            <a:pPr indent="-266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" sz="2000">
                <a:solidFill>
                  <a:schemeClr val="dk1"/>
                </a:solidFill>
              </a:rPr>
              <a:t>Crew (22)</a:t>
            </a:r>
            <a:endParaRPr b="1" sz="2000">
              <a:solidFill>
                <a:schemeClr val="dk1"/>
              </a:solidFill>
            </a:endParaRPr>
          </a:p>
        </p:txBody>
      </p:sp>
      <p:pic>
        <p:nvPicPr>
          <p:cNvPr id="595" name="Google Shape;595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03925" y="1072575"/>
            <a:ext cx="4284300" cy="229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84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MH-53E</a:t>
            </a:r>
            <a:endParaRPr b="1"/>
          </a:p>
        </p:txBody>
      </p:sp>
      <p:sp>
        <p:nvSpPr>
          <p:cNvPr id="602" name="Google Shape;602;p84"/>
          <p:cNvSpPr txBox="1"/>
          <p:nvPr/>
        </p:nvSpPr>
        <p:spPr>
          <a:xfrm>
            <a:off x="184425" y="1024013"/>
            <a:ext cx="4423500" cy="382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66700" lvl="0" marL="34290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" sz="2000">
                <a:solidFill>
                  <a:schemeClr val="dk1"/>
                </a:solidFill>
              </a:rPr>
              <a:t>Missions:</a:t>
            </a:r>
            <a:endParaRPr b="1" sz="2000">
              <a:solidFill>
                <a:schemeClr val="dk1"/>
              </a:solidFill>
            </a:endParaRPr>
          </a:p>
          <a:p>
            <a:pPr indent="-2349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b="1" lang="en" sz="2000">
                <a:solidFill>
                  <a:schemeClr val="dk1"/>
                </a:solidFill>
              </a:rPr>
              <a:t>Airborne Mine Countermeasures (AMCM)</a:t>
            </a:r>
            <a:endParaRPr b="1" sz="2000">
              <a:solidFill>
                <a:schemeClr val="dk1"/>
              </a:solidFill>
            </a:endParaRPr>
          </a:p>
          <a:p>
            <a:pPr indent="-2349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b="1" lang="en" sz="2000">
                <a:solidFill>
                  <a:schemeClr val="dk1"/>
                </a:solidFill>
              </a:rPr>
              <a:t>Heavy lift/Troop transport, VOD</a:t>
            </a:r>
            <a:endParaRPr b="1" sz="2000">
              <a:solidFill>
                <a:schemeClr val="dk1"/>
              </a:solidFill>
            </a:endParaRPr>
          </a:p>
          <a:p>
            <a:pPr indent="-2349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b="1" lang="en" sz="2000">
                <a:solidFill>
                  <a:schemeClr val="dk1"/>
                </a:solidFill>
              </a:rPr>
              <a:t>Humanitarian Aid/Disaster Relief</a:t>
            </a:r>
            <a:endParaRPr b="1" sz="2000">
              <a:solidFill>
                <a:schemeClr val="dk1"/>
              </a:solidFill>
            </a:endParaRPr>
          </a:p>
          <a:p>
            <a:pPr indent="-2667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b="1" lang="en" sz="2000">
                <a:solidFill>
                  <a:schemeClr val="dk1"/>
                </a:solidFill>
              </a:rPr>
              <a:t>Crew</a:t>
            </a:r>
            <a:endParaRPr b="1" sz="2000">
              <a:solidFill>
                <a:schemeClr val="dk1"/>
              </a:solidFill>
            </a:endParaRPr>
          </a:p>
          <a:p>
            <a:pPr indent="-2349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b="1" lang="en" sz="2000">
                <a:solidFill>
                  <a:schemeClr val="dk1"/>
                </a:solidFill>
              </a:rPr>
              <a:t>2 Pilots, 1 Aircrew minimum (mission dependent)</a:t>
            </a:r>
            <a:endParaRPr b="1" sz="2000">
              <a:solidFill>
                <a:schemeClr val="dk1"/>
              </a:solidFill>
            </a:endParaRPr>
          </a:p>
          <a:p>
            <a:pPr indent="-2349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b="1" lang="en" sz="2000">
                <a:solidFill>
                  <a:schemeClr val="dk1"/>
                </a:solidFill>
              </a:rPr>
              <a:t>Up to 55 passengers </a:t>
            </a:r>
            <a:endParaRPr b="1" sz="2600">
              <a:solidFill>
                <a:schemeClr val="dk1"/>
              </a:solidFill>
            </a:endParaRPr>
          </a:p>
        </p:txBody>
      </p:sp>
      <p:pic>
        <p:nvPicPr>
          <p:cNvPr descr="53.jpg" id="603" name="Google Shape;603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79500" y="977700"/>
            <a:ext cx="3377875" cy="2109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04" name="Google Shape;604;p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9500" y="3144531"/>
            <a:ext cx="3377868" cy="1900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85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MH-60S</a:t>
            </a:r>
            <a:endParaRPr b="1"/>
          </a:p>
        </p:txBody>
      </p:sp>
      <p:sp>
        <p:nvSpPr>
          <p:cNvPr id="611" name="Google Shape;611;p85"/>
          <p:cNvSpPr txBox="1"/>
          <p:nvPr/>
        </p:nvSpPr>
        <p:spPr>
          <a:xfrm>
            <a:off x="184425" y="1024025"/>
            <a:ext cx="5240400" cy="39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Missions: 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Anti-Surface Warfare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HA/DR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VERTREP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SAR/CSAR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NSW Support</a:t>
            </a:r>
            <a:endParaRPr b="1">
              <a:solidFill>
                <a:schemeClr val="dk1"/>
              </a:solidFill>
            </a:endParaRPr>
          </a:p>
          <a:p>
            <a:pPr indent="-2286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Speed: 180 kts max</a:t>
            </a:r>
            <a:endParaRPr b="1">
              <a:solidFill>
                <a:schemeClr val="dk1"/>
              </a:solidFill>
            </a:endParaRPr>
          </a:p>
          <a:p>
            <a:pPr indent="-2286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Crew (~4)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2 Pilots, 1 Aircrewman (minimum) (mission dependent)</a:t>
            </a:r>
            <a:endParaRPr b="1">
              <a:solidFill>
                <a:schemeClr val="dk1"/>
              </a:solidFill>
            </a:endParaRPr>
          </a:p>
          <a:p>
            <a:pPr indent="-228600" lvl="0" marL="342900" rtl="0" algn="l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Weapons: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HELLFIRE missiles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20mm cannon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Tockets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Crew-Served Weapons (CSW)</a:t>
            </a:r>
            <a:endParaRPr b="1">
              <a:solidFill>
                <a:schemeClr val="dk1"/>
              </a:solidFill>
            </a:endParaRPr>
          </a:p>
          <a:p>
            <a:pPr indent="-165100" lvl="2" marL="1143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GAU-21 (.50 cal)</a:t>
            </a:r>
            <a:endParaRPr b="1">
              <a:solidFill>
                <a:schemeClr val="dk1"/>
              </a:solidFill>
            </a:endParaRPr>
          </a:p>
          <a:p>
            <a:pPr indent="-165100" lvl="2" marL="1143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M240 (7.62mm)</a:t>
            </a:r>
            <a:endParaRPr b="1">
              <a:solidFill>
                <a:schemeClr val="dk1"/>
              </a:solidFill>
            </a:endParaRPr>
          </a:p>
        </p:txBody>
      </p:sp>
      <p:pic>
        <p:nvPicPr>
          <p:cNvPr id="612" name="Google Shape;612;p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3450" y="1024025"/>
            <a:ext cx="2533350" cy="1688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3" name="Google Shape;613;p8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02300" y="2865201"/>
            <a:ext cx="2984494" cy="198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86"/>
          <p:cNvSpPr txBox="1"/>
          <p:nvPr>
            <p:ph type="title"/>
          </p:nvPr>
        </p:nvSpPr>
        <p:spPr>
          <a:xfrm>
            <a:off x="457200" y="-3539"/>
            <a:ext cx="8229600" cy="64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600"/>
              <a:t>MH-60R</a:t>
            </a:r>
            <a:endParaRPr b="1"/>
          </a:p>
        </p:txBody>
      </p:sp>
      <p:sp>
        <p:nvSpPr>
          <p:cNvPr id="620" name="Google Shape;620;p86"/>
          <p:cNvSpPr txBox="1"/>
          <p:nvPr/>
        </p:nvSpPr>
        <p:spPr>
          <a:xfrm>
            <a:off x="184425" y="1024025"/>
            <a:ext cx="5759400" cy="396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Missions: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Anti-Surface Warfare &amp; Naval Gunfire Support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Anti-Submarine Warfare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HA/DR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VERTREP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SAR</a:t>
            </a:r>
            <a:endParaRPr b="1">
              <a:solidFill>
                <a:schemeClr val="dk1"/>
              </a:solidFill>
            </a:endParaRPr>
          </a:p>
          <a:p>
            <a:pPr indent="-228600" lvl="0" marL="34290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Crew (3 minimum):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2 Pilots, at least 1 crew member (mission-dependent)</a:t>
            </a:r>
            <a:endParaRPr b="1">
              <a:solidFill>
                <a:schemeClr val="dk1"/>
              </a:solidFill>
            </a:endParaRPr>
          </a:p>
          <a:p>
            <a:pPr indent="-228600" lvl="0" marL="342900" rtl="0" algn="l">
              <a:lnSpc>
                <a:spcPct val="80000"/>
              </a:lnSpc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Weapons / Sensors: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HELLFIRE missiles / Rockets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Dipping Sonar /Sonobuoys / Torpedos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Electronic Warfare Support Measures (ESM)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Inverse Synthetic Aperture Radar (ISAR)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Forward-Looking Infrared (FLIR)</a:t>
            </a:r>
            <a:endParaRPr b="1">
              <a:solidFill>
                <a:schemeClr val="dk1"/>
              </a:solidFill>
            </a:endParaRPr>
          </a:p>
          <a:p>
            <a:pPr indent="-196850" lvl="1" marL="74295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</a:pPr>
            <a:r>
              <a:rPr b="1" lang="en">
                <a:solidFill>
                  <a:schemeClr val="dk1"/>
                </a:solidFill>
              </a:rPr>
              <a:t>Crew-Served Weapons (CSW)</a:t>
            </a:r>
            <a:endParaRPr b="1">
              <a:solidFill>
                <a:schemeClr val="dk1"/>
              </a:solidFill>
            </a:endParaRPr>
          </a:p>
          <a:p>
            <a:pPr indent="-165100" lvl="2" marL="1143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GAU-21 (.50 cal)</a:t>
            </a:r>
            <a:endParaRPr b="1">
              <a:solidFill>
                <a:schemeClr val="dk1"/>
              </a:solidFill>
            </a:endParaRPr>
          </a:p>
          <a:p>
            <a:pPr indent="-165100" lvl="2" marL="11430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b="1" lang="en">
                <a:solidFill>
                  <a:schemeClr val="dk1"/>
                </a:solidFill>
              </a:rPr>
              <a:t>M240 (7.62mm)</a:t>
            </a:r>
            <a:endParaRPr b="1">
              <a:solidFill>
                <a:schemeClr val="dk1"/>
              </a:solidFill>
            </a:endParaRPr>
          </a:p>
        </p:txBody>
      </p:sp>
      <p:pic>
        <p:nvPicPr>
          <p:cNvPr id="621" name="Google Shape;621;p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92950" y="980100"/>
            <a:ext cx="2493850" cy="16634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22" name="Google Shape;622;p8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92950" y="2707544"/>
            <a:ext cx="2493862" cy="23282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87"/>
          <p:cNvSpPr txBox="1"/>
          <p:nvPr>
            <p:ph idx="1" type="body"/>
          </p:nvPr>
        </p:nvSpPr>
        <p:spPr>
          <a:xfrm>
            <a:off x="158350" y="1049150"/>
            <a:ext cx="8809800" cy="3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1. Know the aviation Junior Officer pipeline (Pilot and NFO) to include the following phases: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a. NIFE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b. Primary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c. Advanced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d. Fleet Replacement Squadron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e. Fleet Squadron Tour / Fleet Squadron Lifecycle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f. Junior Officer Aircraft Qualifications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45720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2. Know basic information about the following aviation communities and their future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capabilities to include types of aircraft and types of deployments. Discuss with SME squadron locations of various communities and his or her deployment experiences.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a. Navy Tactical Aircraft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b. Navy Helicopters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c. Navy Maritime Patrol and Reconnaissance Platforms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45720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latin typeface="Arial"/>
                <a:ea typeface="Arial"/>
                <a:cs typeface="Arial"/>
                <a:sym typeface="Arial"/>
              </a:rPr>
              <a:t>d. Carrier Onboard Delivery</a:t>
            </a:r>
            <a:endParaRPr sz="1800"/>
          </a:p>
        </p:txBody>
      </p:sp>
      <p:sp>
        <p:nvSpPr>
          <p:cNvPr id="628" name="Google Shape;628;p87"/>
          <p:cNvSpPr txBox="1"/>
          <p:nvPr>
            <p:ph type="title"/>
          </p:nvPr>
        </p:nvSpPr>
        <p:spPr>
          <a:xfrm>
            <a:off x="457200" y="-471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Helvetica Neue"/>
              <a:buNone/>
            </a:pPr>
            <a:r>
              <a:rPr b="1" i="0" lang="en" sz="3600" u="none" cap="none" strike="noStrike">
                <a:solidFill>
                  <a:schemeClr val="lt1"/>
                </a:solidFill>
              </a:rPr>
              <a:t>Learning Objectives R</a:t>
            </a:r>
            <a:r>
              <a:rPr b="1" lang="en" sz="3600"/>
              <a:t>ecap</a:t>
            </a:r>
            <a:endParaRPr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