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390" r:id="rId13"/>
    <p:sldId id="38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945" autoAdjust="0"/>
  </p:normalViewPr>
  <p:slideViewPr>
    <p:cSldViewPr snapToGrid="0">
      <p:cViewPr varScale="1">
        <p:scale>
          <a:sx n="68" d="100"/>
          <a:sy n="68" d="100"/>
        </p:scale>
        <p:origin x="123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8869CE-73D9-405E-863A-B16E98E4C849}"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45F45C-749D-4F69-95AA-7788547296BB}" type="slidenum">
              <a:rPr lang="en-US" smtClean="0"/>
              <a:t>‹#›</a:t>
            </a:fld>
            <a:endParaRPr lang="en-US"/>
          </a:p>
        </p:txBody>
      </p:sp>
    </p:spTree>
    <p:extLst>
      <p:ext uri="{BB962C8B-B14F-4D97-AF65-F5344CB8AC3E}">
        <p14:creationId xmlns:p14="http://schemas.microsoft.com/office/powerpoint/2010/main" val="28414526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https://www.google.com/url?sa=i&amp;url=https%3A%2F%2Fwww.usamm.com%2Fproducts%2Finformation-dominance-warfare-insignia&amp;psig=AOvVaw2h-TmWZxvwi34rHLqxVTMu&amp;ust=1677595037341000&amp;source=images&amp;cd=vfe&amp;ved=0CA8QjRxqFwoTCJC2m9T2tf0CFQAAAAAdAAAAABAJ</a:t>
            </a:r>
          </a:p>
        </p:txBody>
      </p:sp>
      <p:sp>
        <p:nvSpPr>
          <p:cNvPr id="4" name="Slide Number Placeholder 3"/>
          <p:cNvSpPr>
            <a:spLocks noGrp="1"/>
          </p:cNvSpPr>
          <p:nvPr>
            <p:ph type="sldNum" sz="quarter" idx="5"/>
          </p:nvPr>
        </p:nvSpPr>
        <p:spPr/>
        <p:txBody>
          <a:bodyPr/>
          <a:lstStyle/>
          <a:p>
            <a:fld id="{DB45F45C-749D-4F69-95AA-7788547296BB}" type="slidenum">
              <a:rPr lang="en-US" smtClean="0"/>
              <a:t>1</a:t>
            </a:fld>
            <a:endParaRPr lang="en-US"/>
          </a:p>
        </p:txBody>
      </p:sp>
    </p:spTree>
    <p:extLst>
      <p:ext uri="{BB962C8B-B14F-4D97-AF65-F5344CB8AC3E}">
        <p14:creationId xmlns:p14="http://schemas.microsoft.com/office/powerpoint/2010/main" val="212981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https://disa.mil/</a:t>
            </a:r>
          </a:p>
        </p:txBody>
      </p:sp>
      <p:sp>
        <p:nvSpPr>
          <p:cNvPr id="4" name="Slide Number Placeholder 3"/>
          <p:cNvSpPr>
            <a:spLocks noGrp="1"/>
          </p:cNvSpPr>
          <p:nvPr>
            <p:ph type="sldNum" sz="quarter" idx="5"/>
          </p:nvPr>
        </p:nvSpPr>
        <p:spPr/>
        <p:txBody>
          <a:bodyPr/>
          <a:lstStyle/>
          <a:p>
            <a:fld id="{DB45F45C-749D-4F69-95AA-7788547296BB}" type="slidenum">
              <a:rPr lang="en-US" smtClean="0"/>
              <a:t>2</a:t>
            </a:fld>
            <a:endParaRPr lang="en-US"/>
          </a:p>
        </p:txBody>
      </p:sp>
    </p:spTree>
    <p:extLst>
      <p:ext uri="{BB962C8B-B14F-4D97-AF65-F5344CB8AC3E}">
        <p14:creationId xmlns:p14="http://schemas.microsoft.com/office/powerpoint/2010/main" val="3653122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https://www.google.com/url?sa=i&amp;url=https%3A%2F%2Fen.wikipedia.org%2Fwiki%2FUnited_States_Cyber_Command&amp;psig=AOvVaw312mT9R0ZLypscKgBvNsqi&amp;ust=1677595281517000&amp;source=images&amp;cd=vfe&amp;ved=0CA8QjRxqFwoTCJCs18z3tf0CFQAAAAAdAAAAABAD</a:t>
            </a:r>
          </a:p>
          <a:p>
            <a:endParaRPr lang="en-US" dirty="0"/>
          </a:p>
          <a:p>
            <a:r>
              <a:rPr lang="en-US" dirty="0"/>
              <a:t>Other sources:</a:t>
            </a:r>
          </a:p>
          <a:p>
            <a:r>
              <a:rPr lang="en-US" dirty="0"/>
              <a:t>https://www.cybercom.mil/About/Mission-and-Vision/</a:t>
            </a:r>
          </a:p>
          <a:p>
            <a:endParaRPr lang="en-US" dirty="0"/>
          </a:p>
        </p:txBody>
      </p:sp>
      <p:sp>
        <p:nvSpPr>
          <p:cNvPr id="4" name="Slide Number Placeholder 3"/>
          <p:cNvSpPr>
            <a:spLocks noGrp="1"/>
          </p:cNvSpPr>
          <p:nvPr>
            <p:ph type="sldNum" sz="quarter" idx="5"/>
          </p:nvPr>
        </p:nvSpPr>
        <p:spPr/>
        <p:txBody>
          <a:bodyPr/>
          <a:lstStyle/>
          <a:p>
            <a:fld id="{DB45F45C-749D-4F69-95AA-7788547296BB}" type="slidenum">
              <a:rPr lang="en-US" smtClean="0"/>
              <a:t>3</a:t>
            </a:fld>
            <a:endParaRPr lang="en-US"/>
          </a:p>
        </p:txBody>
      </p:sp>
    </p:spTree>
    <p:extLst>
      <p:ext uri="{BB962C8B-B14F-4D97-AF65-F5344CB8AC3E}">
        <p14:creationId xmlns:p14="http://schemas.microsoft.com/office/powerpoint/2010/main" val="3955254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ww.google.com/url?sa=i&amp;url=https%3A%2F%2Fwww.dvidshub.net%2Fnews%2F281399%2Fus-fleet-cyber-command-10th-fleet-holds-change-command&amp;psig=AOvVaw2IcHOSDKBVJWMHhQmgWPB-&amp;ust=1677612734583000&amp;source=images&amp;cd=vfe&amp;ved=0CA8QjRxqFwoTCODenc24tv0CFQAAAAAdAAAAABAD</a:t>
            </a:r>
          </a:p>
          <a:p>
            <a:endParaRPr lang="en-US" dirty="0"/>
          </a:p>
          <a:p>
            <a:r>
              <a:rPr lang="en-US" dirty="0"/>
              <a:t>Other sources:</a:t>
            </a:r>
          </a:p>
          <a:p>
            <a:r>
              <a:rPr lang="en-US" dirty="0"/>
              <a:t>https://www.fcc.navy.mil/</a:t>
            </a:r>
          </a:p>
        </p:txBody>
      </p:sp>
      <p:sp>
        <p:nvSpPr>
          <p:cNvPr id="4" name="Slide Number Placeholder 3"/>
          <p:cNvSpPr>
            <a:spLocks noGrp="1"/>
          </p:cNvSpPr>
          <p:nvPr>
            <p:ph type="sldNum" sz="quarter" idx="5"/>
          </p:nvPr>
        </p:nvSpPr>
        <p:spPr/>
        <p:txBody>
          <a:bodyPr/>
          <a:lstStyle/>
          <a:p>
            <a:fld id="{DB45F45C-749D-4F69-95AA-7788547296BB}" type="slidenum">
              <a:rPr lang="en-US" smtClean="0"/>
              <a:t>4</a:t>
            </a:fld>
            <a:endParaRPr lang="en-US"/>
          </a:p>
        </p:txBody>
      </p:sp>
    </p:spTree>
    <p:extLst>
      <p:ext uri="{BB962C8B-B14F-4D97-AF65-F5344CB8AC3E}">
        <p14:creationId xmlns:p14="http://schemas.microsoft.com/office/powerpoint/2010/main" val="2853909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https://www.google.com/url?sa=i&amp;url=https%3A%2F%2Fen.wikipedia.org%2Fwiki%2FU.S._Naval_Information_Forces&amp;psig=AOvVaw0OIXNqN3F9FcrVXxjT6VX5&amp;ust=1677598733263000&amp;source=images&amp;cd=vfe&amp;ved=0CA8QjRxqFwoTCLDsk7iEtv0CFQAAAAAdAAAAABAD</a:t>
            </a:r>
          </a:p>
          <a:p>
            <a:endParaRPr lang="en-US" dirty="0"/>
          </a:p>
          <a:p>
            <a:r>
              <a:rPr lang="en-US" dirty="0"/>
              <a:t>Other sources:</a:t>
            </a:r>
          </a:p>
          <a:p>
            <a:r>
              <a:rPr lang="en-US" dirty="0"/>
              <a:t>https://www.navifor.usff.navy.mil/About-Us/Mission/</a:t>
            </a:r>
          </a:p>
        </p:txBody>
      </p:sp>
      <p:sp>
        <p:nvSpPr>
          <p:cNvPr id="4" name="Slide Number Placeholder 3"/>
          <p:cNvSpPr>
            <a:spLocks noGrp="1"/>
          </p:cNvSpPr>
          <p:nvPr>
            <p:ph type="sldNum" sz="quarter" idx="5"/>
          </p:nvPr>
        </p:nvSpPr>
        <p:spPr/>
        <p:txBody>
          <a:bodyPr/>
          <a:lstStyle/>
          <a:p>
            <a:fld id="{DB45F45C-749D-4F69-95AA-7788547296BB}" type="slidenum">
              <a:rPr lang="en-US" smtClean="0"/>
              <a:t>5</a:t>
            </a:fld>
            <a:endParaRPr lang="en-US"/>
          </a:p>
        </p:txBody>
      </p:sp>
    </p:spTree>
    <p:extLst>
      <p:ext uri="{BB962C8B-B14F-4D97-AF65-F5344CB8AC3E}">
        <p14:creationId xmlns:p14="http://schemas.microsoft.com/office/powerpoint/2010/main" val="96319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https://www.navifor.usff.navy.mil/navnetwarcom/</a:t>
            </a:r>
          </a:p>
          <a:p>
            <a:endParaRPr lang="en-US" dirty="0"/>
          </a:p>
          <a:p>
            <a:r>
              <a:rPr lang="en-US" dirty="0"/>
              <a:t>Other sources: https://www.navifor.usff.navy.mil/navnetwarcom/</a:t>
            </a:r>
          </a:p>
        </p:txBody>
      </p:sp>
      <p:sp>
        <p:nvSpPr>
          <p:cNvPr id="4" name="Slide Number Placeholder 3"/>
          <p:cNvSpPr>
            <a:spLocks noGrp="1"/>
          </p:cNvSpPr>
          <p:nvPr>
            <p:ph type="sldNum" sz="quarter" idx="5"/>
          </p:nvPr>
        </p:nvSpPr>
        <p:spPr/>
        <p:txBody>
          <a:bodyPr/>
          <a:lstStyle/>
          <a:p>
            <a:fld id="{DB45F45C-749D-4F69-95AA-7788547296BB}" type="slidenum">
              <a:rPr lang="en-US" smtClean="0"/>
              <a:t>6</a:t>
            </a:fld>
            <a:endParaRPr lang="en-US"/>
          </a:p>
        </p:txBody>
      </p:sp>
    </p:spTree>
    <p:extLst>
      <p:ext uri="{BB962C8B-B14F-4D97-AF65-F5344CB8AC3E}">
        <p14:creationId xmlns:p14="http://schemas.microsoft.com/office/powerpoint/2010/main" val="35959512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Img</a:t>
            </a:r>
            <a:r>
              <a:rPr lang="en-US" dirty="0"/>
              <a:t> source: https://wjm.s3.amazonaws.com/clearedjobs/uploads/NCDOC.jpg</a:t>
            </a:r>
          </a:p>
          <a:p>
            <a:endParaRPr lang="en-US" dirty="0"/>
          </a:p>
          <a:p>
            <a:r>
              <a:rPr lang="en-US" dirty="0"/>
              <a:t>Sources: https://www.navifor.usff.navy.mil/Organization/Operational-Support/NCDOC/About-Us/Mission-Vision-and-Values/</a:t>
            </a:r>
          </a:p>
        </p:txBody>
      </p:sp>
      <p:sp>
        <p:nvSpPr>
          <p:cNvPr id="4" name="Slide Number Placeholder 3"/>
          <p:cNvSpPr>
            <a:spLocks noGrp="1"/>
          </p:cNvSpPr>
          <p:nvPr>
            <p:ph type="sldNum" sz="quarter" idx="5"/>
          </p:nvPr>
        </p:nvSpPr>
        <p:spPr/>
        <p:txBody>
          <a:bodyPr/>
          <a:lstStyle/>
          <a:p>
            <a:fld id="{DB45F45C-749D-4F69-95AA-7788547296BB}" type="slidenum">
              <a:rPr lang="en-US" smtClean="0"/>
              <a:t>7</a:t>
            </a:fld>
            <a:endParaRPr lang="en-US"/>
          </a:p>
        </p:txBody>
      </p:sp>
    </p:spTree>
    <p:extLst>
      <p:ext uri="{BB962C8B-B14F-4D97-AF65-F5344CB8AC3E}">
        <p14:creationId xmlns:p14="http://schemas.microsoft.com/office/powerpoint/2010/main" val="2415687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https://www.navifor.usff.navy.mil/Organization/Operational-Support/NCTAMS-LANT/About-Us/Mission-and-Vision/</a:t>
            </a:r>
          </a:p>
          <a:p>
            <a:r>
              <a:rPr lang="en-US" dirty="0"/>
              <a:t>https://www.navifor.usff.navy.mil/Organization/Operational-Support/NCTAMS-PAC/About-Us/Mission-and-Vision/</a:t>
            </a:r>
          </a:p>
        </p:txBody>
      </p:sp>
      <p:sp>
        <p:nvSpPr>
          <p:cNvPr id="4" name="Slide Number Placeholder 3"/>
          <p:cNvSpPr>
            <a:spLocks noGrp="1"/>
          </p:cNvSpPr>
          <p:nvPr>
            <p:ph type="sldNum" sz="quarter" idx="5"/>
          </p:nvPr>
        </p:nvSpPr>
        <p:spPr/>
        <p:txBody>
          <a:bodyPr/>
          <a:lstStyle/>
          <a:p>
            <a:fld id="{DB45F45C-749D-4F69-95AA-7788547296BB}" type="slidenum">
              <a:rPr lang="en-US" smtClean="0"/>
              <a:t>8</a:t>
            </a:fld>
            <a:endParaRPr lang="en-US"/>
          </a:p>
        </p:txBody>
      </p:sp>
    </p:spTree>
    <p:extLst>
      <p:ext uri="{BB962C8B-B14F-4D97-AF65-F5344CB8AC3E}">
        <p14:creationId xmlns:p14="http://schemas.microsoft.com/office/powerpoint/2010/main" val="2192782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HF – High Frequency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VHF – Very High  Frequency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UHF – Ultra High Frequency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SHF – Super High Frequency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EHF – Extremely High Frequency</a:t>
            </a:r>
          </a:p>
          <a:p>
            <a:endParaRPr lang="en-US" dirty="0"/>
          </a:p>
        </p:txBody>
      </p:sp>
      <p:sp>
        <p:nvSpPr>
          <p:cNvPr id="4" name="Slide Number Placeholder 3"/>
          <p:cNvSpPr>
            <a:spLocks noGrp="1"/>
          </p:cNvSpPr>
          <p:nvPr>
            <p:ph type="sldNum" sz="quarter" idx="5"/>
          </p:nvPr>
        </p:nvSpPr>
        <p:spPr/>
        <p:txBody>
          <a:bodyPr/>
          <a:lstStyle/>
          <a:p>
            <a:fld id="{DB45F45C-749D-4F69-95AA-7788547296BB}" type="slidenum">
              <a:rPr lang="en-US" smtClean="0"/>
              <a:t>9</a:t>
            </a:fld>
            <a:endParaRPr lang="en-US"/>
          </a:p>
        </p:txBody>
      </p:sp>
    </p:spTree>
    <p:extLst>
      <p:ext uri="{BB962C8B-B14F-4D97-AF65-F5344CB8AC3E}">
        <p14:creationId xmlns:p14="http://schemas.microsoft.com/office/powerpoint/2010/main" val="3180255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PAI: publicly available information-OSINT</a:t>
            </a:r>
          </a:p>
        </p:txBody>
      </p:sp>
      <p:sp>
        <p:nvSpPr>
          <p:cNvPr id="4" name="Slide Number Placeholder 3"/>
          <p:cNvSpPr>
            <a:spLocks noGrp="1"/>
          </p:cNvSpPr>
          <p:nvPr>
            <p:ph type="sldNum" sz="quarter" idx="5"/>
          </p:nvPr>
        </p:nvSpPr>
        <p:spPr/>
        <p:txBody>
          <a:bodyPr/>
          <a:lstStyle/>
          <a:p>
            <a:fld id="{D438ED72-8BE2-481C-AC43-2260258A5F7A}" type="slidenum">
              <a:rPr lang="en-US" smtClean="0"/>
              <a:t>12</a:t>
            </a:fld>
            <a:endParaRPr lang="en-US"/>
          </a:p>
        </p:txBody>
      </p:sp>
    </p:spTree>
    <p:extLst>
      <p:ext uri="{BB962C8B-B14F-4D97-AF65-F5344CB8AC3E}">
        <p14:creationId xmlns:p14="http://schemas.microsoft.com/office/powerpoint/2010/main" val="2927774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Intel officers will spend weeks at NIOBC doing JIPOE. </a:t>
            </a:r>
          </a:p>
          <a:p>
            <a:r>
              <a:rPr lang="en-US" dirty="0"/>
              <a:t>JIPOE is a dynamic process that both supports and is supported by each of the categories of intelligence operations that comprise the intelligence process</a:t>
            </a:r>
          </a:p>
          <a:p>
            <a:r>
              <a:rPr lang="en-US" dirty="0"/>
              <a:t>JIPOE and (Intelligence Preparation of the </a:t>
            </a:r>
            <a:r>
              <a:rPr lang="en-US" dirty="0" err="1"/>
              <a:t>BattleField</a:t>
            </a:r>
            <a:r>
              <a:rPr lang="en-US" dirty="0"/>
              <a:t>) IPB products generally differ in purpose, focus, and level of detail. </a:t>
            </a:r>
          </a:p>
          <a:p>
            <a:r>
              <a:rPr lang="en-US" dirty="0"/>
              <a:t>The purpose of JIPOE is to support the JFC by determining the probable intent and most likely COA for the adversary and other relevant actors throughout the OE</a:t>
            </a:r>
          </a:p>
          <a:p>
            <a:r>
              <a:rPr lang="en-US" dirty="0"/>
              <a:t>IPB is specifically designed to support the individual operations of the component commands.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38ED72-8BE2-481C-AC43-2260258A5F7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8973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38EA6-E537-4341-A336-B1D90A941E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566409D-942C-445F-B23D-6A0B43C6DF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1B3067C-045F-4D5F-8F1F-76C7FD322D99}"/>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8BE0667B-304A-4B18-B540-B56F4B6554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10C83B-D5A8-440F-94BC-BDC395B6EB1A}"/>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6657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1D643-8326-403B-AF1F-43B305DB8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1B7C0A-7C8A-4030-8589-B274DB17C50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A40F78-531B-4863-9E6D-4DD3D27C54CF}"/>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C3403A90-7D0B-42F0-B63B-98663C51E7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2134CF-C544-4314-9ED3-2BBDDD16316C}"/>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2923284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9CC87-75C2-4E22-9529-862FEECCDA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9183457-5227-41A6-9DF5-7C04A3A1B1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493C9A-9D02-45EB-A06E-E561307BAE45}"/>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6BBD3E08-B3A0-44EE-B904-4624B48410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9BDFD8-5A91-47AE-AC6A-945A21A48E2E}"/>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3712849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BEE06-7F94-4FA1-B5CB-ECF8CA9284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5A4688-DCE0-4812-9687-2E84CC8D32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0BDB7D-DE28-4E1C-AAEC-00416675D27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0F69C67-2346-42BB-B744-23751D9C1507}"/>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6" name="Footer Placeholder 5">
            <a:extLst>
              <a:ext uri="{FF2B5EF4-FFF2-40B4-BE49-F238E27FC236}">
                <a16:creationId xmlns:a16="http://schemas.microsoft.com/office/drawing/2014/main" id="{D8FCA137-F60E-415E-B0AD-FBB3DA198D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C65A52-23C4-453D-89EE-511252D0AD22}"/>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1623604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DAB2-A50D-465E-854A-55CDB3A762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DF2C66-37A4-4C79-AEEA-A0DFB4BF01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DE55C8C-AE8C-49FA-890D-95C6BF69FA0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E854106-32DC-4AA4-BA74-B27A89E933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64537D3-D4E7-4E5D-92AC-578BC5224FA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AA9C6F-4688-4C1D-AF96-9AEC66EC2592}"/>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8" name="Footer Placeholder 7">
            <a:extLst>
              <a:ext uri="{FF2B5EF4-FFF2-40B4-BE49-F238E27FC236}">
                <a16:creationId xmlns:a16="http://schemas.microsoft.com/office/drawing/2014/main" id="{3639421F-726B-41A7-B0AA-4E5586382DB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7A0216-D541-43EA-9BE4-21939AF1D078}"/>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318158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4132F-C4AD-4925-9265-BA51B2448BF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C1AFF44-6FDB-4E1E-BEF4-751F99367919}"/>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4" name="Footer Placeholder 3">
            <a:extLst>
              <a:ext uri="{FF2B5EF4-FFF2-40B4-BE49-F238E27FC236}">
                <a16:creationId xmlns:a16="http://schemas.microsoft.com/office/drawing/2014/main" id="{24EBDA3D-DFF4-4BD3-89B0-AA3255E55C1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311F77-5006-4F77-AFDE-7651541F8C62}"/>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2159407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3D3FEF-8D61-42FA-8EE4-17A0E4DBDD8D}"/>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3" name="Footer Placeholder 2">
            <a:extLst>
              <a:ext uri="{FF2B5EF4-FFF2-40B4-BE49-F238E27FC236}">
                <a16:creationId xmlns:a16="http://schemas.microsoft.com/office/drawing/2014/main" id="{D7DC270F-EA9E-4649-A3EE-169A7C6E35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D48D7D1-E54C-43E8-A48A-3F444F6D6AFC}"/>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2575107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4126E-B44E-4B75-B017-5670A9B5B9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4501306-60BF-4901-8350-6655BFE918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788342-ADF2-491F-9233-A0BCEA1F00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AE6773-1591-46C4-9F91-360A8BE5F5A1}"/>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6" name="Footer Placeholder 5">
            <a:extLst>
              <a:ext uri="{FF2B5EF4-FFF2-40B4-BE49-F238E27FC236}">
                <a16:creationId xmlns:a16="http://schemas.microsoft.com/office/drawing/2014/main" id="{2658DAD5-21AA-4041-9FA6-4D52BAFC18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B63B83-AA2D-408D-9FB2-AFA728C5502D}"/>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3678106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A799-4333-4972-82BC-DDB5530A9F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7FCD5D2-D0EF-4349-B62C-5F6965C46E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9BBCABA-0BB4-41C2-985E-5E3666EB75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1EECE20-3308-4F95-B97A-58C421C23DD9}"/>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6" name="Footer Placeholder 5">
            <a:extLst>
              <a:ext uri="{FF2B5EF4-FFF2-40B4-BE49-F238E27FC236}">
                <a16:creationId xmlns:a16="http://schemas.microsoft.com/office/drawing/2014/main" id="{B168F52A-69AE-4FBE-A68C-04EDFBD39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316A3E-B6B2-49E1-BD0F-9EB7F56D540B}"/>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1872125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7E4B-6AAE-4A07-8493-39648504A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F66FCA-3524-4CA2-9573-11733FD9935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2C1445-C5EB-46C9-9D69-91FB23836F01}"/>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8082C8A5-B2E9-436E-95AE-0A6AC7C873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DC7C44-1F38-47F7-939C-B13F605F2294}"/>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437022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0F1E4A-6141-4B37-A88C-0F9649CA5E5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C96BA2-0C5F-4D5E-AB83-05A432CF2A5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A82C34-CBCE-467E-A0A5-AA60AC949AC9}"/>
              </a:ext>
            </a:extLst>
          </p:cNvPr>
          <p:cNvSpPr>
            <a:spLocks noGrp="1"/>
          </p:cNvSpPr>
          <p:nvPr>
            <p:ph type="dt" sz="half" idx="10"/>
          </p:nvPr>
        </p:nvSpPr>
        <p:spPr/>
        <p:txBody>
          <a:body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80BA20BA-FD3F-4402-9A55-1ABD1B576E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5B42FA-8F7F-4E78-BA4C-34B7A246C13A}"/>
              </a:ext>
            </a:extLst>
          </p:cNvPr>
          <p:cNvSpPr>
            <a:spLocks noGrp="1"/>
          </p:cNvSpPr>
          <p:nvPr>
            <p:ph type="sldNum" sz="quarter" idx="12"/>
          </p:nvPr>
        </p:nvSpPr>
        <p:spPr/>
        <p:txBody>
          <a:bodyPr/>
          <a:lstStyle/>
          <a:p>
            <a:fld id="{7F31D216-F1DB-4A15-A6D7-FCEDBDB846E3}" type="slidenum">
              <a:rPr lang="en-US" smtClean="0"/>
              <a:t>‹#›</a:t>
            </a:fld>
            <a:endParaRPr lang="en-US"/>
          </a:p>
        </p:txBody>
      </p:sp>
    </p:spTree>
    <p:extLst>
      <p:ext uri="{BB962C8B-B14F-4D97-AF65-F5344CB8AC3E}">
        <p14:creationId xmlns:p14="http://schemas.microsoft.com/office/powerpoint/2010/main" val="3152122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C20221-44DE-4040-9E45-B35D131E29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210D251-B993-44DF-8743-1FC2802059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7F49CD-BE6C-4A8E-9F2B-C68053C7BB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9839C6-9A39-4909-A20D-2A9D7692B0B2}" type="datetimeFigureOut">
              <a:rPr lang="en-US" smtClean="0"/>
              <a:t>3/8/2023</a:t>
            </a:fld>
            <a:endParaRPr lang="en-US"/>
          </a:p>
        </p:txBody>
      </p:sp>
      <p:sp>
        <p:nvSpPr>
          <p:cNvPr id="5" name="Footer Placeholder 4">
            <a:extLst>
              <a:ext uri="{FF2B5EF4-FFF2-40B4-BE49-F238E27FC236}">
                <a16:creationId xmlns:a16="http://schemas.microsoft.com/office/drawing/2014/main" id="{86EC32B5-DF5A-4E5A-8735-2BC1641411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995B796-1A29-4F5A-B7AB-D7CBC99BEE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1D216-F1DB-4A15-A6D7-FCEDBDB846E3}" type="slidenum">
              <a:rPr lang="en-US" smtClean="0"/>
              <a:t>‹#›</a:t>
            </a:fld>
            <a:endParaRPr lang="en-US"/>
          </a:p>
        </p:txBody>
      </p:sp>
    </p:spTree>
    <p:extLst>
      <p:ext uri="{BB962C8B-B14F-4D97-AF65-F5344CB8AC3E}">
        <p14:creationId xmlns:p14="http://schemas.microsoft.com/office/powerpoint/2010/main" val="3029335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avy Information Dominance Warfare Insignia | USAMM">
            <a:extLst>
              <a:ext uri="{FF2B5EF4-FFF2-40B4-BE49-F238E27FC236}">
                <a16:creationId xmlns:a16="http://schemas.microsoft.com/office/drawing/2014/main" id="{6FCF54DD-D7EB-4C66-BFD8-F829F72605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9230" y="120927"/>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5E7B836-BCC3-4DE2-8D6E-B5B4BBE0D6F1}"/>
              </a:ext>
            </a:extLst>
          </p:cNvPr>
          <p:cNvSpPr>
            <a:spLocks noGrp="1"/>
          </p:cNvSpPr>
          <p:nvPr>
            <p:ph type="ctrTitle"/>
          </p:nvPr>
        </p:nvSpPr>
        <p:spPr/>
        <p:txBody>
          <a:bodyPr/>
          <a:lstStyle/>
          <a:p>
            <a:r>
              <a:rPr lang="en-US" dirty="0"/>
              <a:t>IWC MQS</a:t>
            </a:r>
          </a:p>
        </p:txBody>
      </p:sp>
    </p:spTree>
    <p:extLst>
      <p:ext uri="{BB962C8B-B14F-4D97-AF65-F5344CB8AC3E}">
        <p14:creationId xmlns:p14="http://schemas.microsoft.com/office/powerpoint/2010/main" val="1985116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E9EE7-2B94-4EEE-92D8-DFD51B952567}"/>
              </a:ext>
            </a:extLst>
          </p:cNvPr>
          <p:cNvSpPr>
            <a:spLocks noGrp="1"/>
          </p:cNvSpPr>
          <p:nvPr>
            <p:ph type="title"/>
          </p:nvPr>
        </p:nvSpPr>
        <p:spPr/>
        <p:txBody>
          <a:bodyPr/>
          <a:lstStyle/>
          <a:p>
            <a:r>
              <a:rPr lang="en-US" dirty="0"/>
              <a:t>Defense Information Systems Agency</a:t>
            </a:r>
          </a:p>
        </p:txBody>
      </p:sp>
      <p:sp>
        <p:nvSpPr>
          <p:cNvPr id="3" name="Content Placeholder 2">
            <a:extLst>
              <a:ext uri="{FF2B5EF4-FFF2-40B4-BE49-F238E27FC236}">
                <a16:creationId xmlns:a16="http://schemas.microsoft.com/office/drawing/2014/main" id="{D08CF827-6853-4EEF-961E-A5173F3A69AC}"/>
              </a:ext>
            </a:extLst>
          </p:cNvPr>
          <p:cNvSpPr>
            <a:spLocks noGrp="1"/>
          </p:cNvSpPr>
          <p:nvPr>
            <p:ph idx="1"/>
          </p:nvPr>
        </p:nvSpPr>
        <p:spPr/>
        <p:txBody>
          <a:bodyPr/>
          <a:lstStyle/>
          <a:p>
            <a:r>
              <a:rPr lang="en-US" dirty="0"/>
              <a:t>Service Provider for the DoD</a:t>
            </a:r>
          </a:p>
          <a:p>
            <a:r>
              <a:rPr lang="en-US" dirty="0"/>
              <a:t>DoDs version of Comcast/Verizon/Spectrum etc.</a:t>
            </a:r>
          </a:p>
          <a:p>
            <a:r>
              <a:rPr lang="en-US" dirty="0"/>
              <a:t>Voice/video</a:t>
            </a:r>
          </a:p>
          <a:p>
            <a:r>
              <a:rPr lang="en-US" dirty="0"/>
              <a:t>Network/satellite/transport</a:t>
            </a:r>
          </a:p>
          <a:p>
            <a:r>
              <a:rPr lang="en-US" dirty="0"/>
              <a:t>VPN/security</a:t>
            </a:r>
          </a:p>
        </p:txBody>
      </p:sp>
      <p:pic>
        <p:nvPicPr>
          <p:cNvPr id="1026" name="Picture 2" descr="Defense Information Systems Agency">
            <a:extLst>
              <a:ext uri="{FF2B5EF4-FFF2-40B4-BE49-F238E27FC236}">
                <a16:creationId xmlns:a16="http://schemas.microsoft.com/office/drawing/2014/main" id="{869DB155-231C-4411-A8DF-034C0F78E2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3057" y="4573174"/>
            <a:ext cx="8345885" cy="1738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0193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CCCA2-F3B5-427D-94DD-5EEB4EA8F795}"/>
              </a:ext>
            </a:extLst>
          </p:cNvPr>
          <p:cNvSpPr>
            <a:spLocks noGrp="1"/>
          </p:cNvSpPr>
          <p:nvPr>
            <p:ph type="title"/>
          </p:nvPr>
        </p:nvSpPr>
        <p:spPr/>
        <p:txBody>
          <a:bodyPr/>
          <a:lstStyle/>
          <a:p>
            <a:r>
              <a:rPr lang="en-US" dirty="0"/>
              <a:t>USCYBERCOM (USCC)</a:t>
            </a:r>
          </a:p>
        </p:txBody>
      </p:sp>
      <p:sp>
        <p:nvSpPr>
          <p:cNvPr id="3" name="Content Placeholder 2">
            <a:extLst>
              <a:ext uri="{FF2B5EF4-FFF2-40B4-BE49-F238E27FC236}">
                <a16:creationId xmlns:a16="http://schemas.microsoft.com/office/drawing/2014/main" id="{0E643BEA-902B-42C3-83E0-1F6061582FA6}"/>
              </a:ext>
            </a:extLst>
          </p:cNvPr>
          <p:cNvSpPr>
            <a:spLocks noGrp="1"/>
          </p:cNvSpPr>
          <p:nvPr>
            <p:ph idx="1"/>
          </p:nvPr>
        </p:nvSpPr>
        <p:spPr>
          <a:xfrm>
            <a:off x="838200" y="1825625"/>
            <a:ext cx="7818783" cy="4351338"/>
          </a:xfrm>
        </p:spPr>
        <p:txBody>
          <a:bodyPr/>
          <a:lstStyle/>
          <a:p>
            <a:r>
              <a:rPr lang="en-US" dirty="0"/>
              <a:t>Direct, Synchronize, and Coordinate Cyberspace Planning and Operations - to Defend and Advance National Interests - in Collaboration with Domestic and International Partners</a:t>
            </a:r>
          </a:p>
          <a:p>
            <a:r>
              <a:rPr lang="en-US" dirty="0"/>
              <a:t>Three focus areas:</a:t>
            </a:r>
          </a:p>
          <a:p>
            <a:pPr lvl="1"/>
            <a:r>
              <a:rPr lang="en-US" dirty="0"/>
              <a:t>Defend the DODIN</a:t>
            </a:r>
          </a:p>
          <a:p>
            <a:pPr lvl="1"/>
            <a:r>
              <a:rPr lang="en-US" dirty="0"/>
              <a:t>Support to COCOMs</a:t>
            </a:r>
          </a:p>
          <a:p>
            <a:pPr lvl="1"/>
            <a:r>
              <a:rPr lang="en-US" dirty="0"/>
              <a:t>Defend the nation</a:t>
            </a:r>
          </a:p>
        </p:txBody>
      </p:sp>
      <p:pic>
        <p:nvPicPr>
          <p:cNvPr id="3076" name="Picture 4" descr="United States Cyber Command - Wikipedia">
            <a:extLst>
              <a:ext uri="{FF2B5EF4-FFF2-40B4-BE49-F238E27FC236}">
                <a16:creationId xmlns:a16="http://schemas.microsoft.com/office/drawing/2014/main" id="{D7CC4FF3-4619-434D-99AE-C9FB9854D6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6983" y="236262"/>
            <a:ext cx="3213652" cy="3213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068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VIDS - News - U.S. Fleet Cyber Command/10th Fleet Holds Change of Command">
            <a:extLst>
              <a:ext uri="{FF2B5EF4-FFF2-40B4-BE49-F238E27FC236}">
                <a16:creationId xmlns:a16="http://schemas.microsoft.com/office/drawing/2014/main" id="{C98D0F8C-B93E-4A9E-97D1-C876EB258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9178" y="1"/>
            <a:ext cx="5112822" cy="435133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C80166-0924-4B4D-8C28-686890586B1A}"/>
              </a:ext>
            </a:extLst>
          </p:cNvPr>
          <p:cNvSpPr>
            <a:spLocks noGrp="1"/>
          </p:cNvSpPr>
          <p:nvPr>
            <p:ph type="title"/>
          </p:nvPr>
        </p:nvSpPr>
        <p:spPr/>
        <p:txBody>
          <a:bodyPr/>
          <a:lstStyle/>
          <a:p>
            <a:r>
              <a:rPr lang="en-US" dirty="0"/>
              <a:t>USFLTCYBERCOM (FCC)</a:t>
            </a:r>
          </a:p>
        </p:txBody>
      </p:sp>
      <p:sp>
        <p:nvSpPr>
          <p:cNvPr id="3" name="Content Placeholder 2">
            <a:extLst>
              <a:ext uri="{FF2B5EF4-FFF2-40B4-BE49-F238E27FC236}">
                <a16:creationId xmlns:a16="http://schemas.microsoft.com/office/drawing/2014/main" id="{A8F987A6-9057-4AC7-A4FA-BAAA478BDCCF}"/>
              </a:ext>
            </a:extLst>
          </p:cNvPr>
          <p:cNvSpPr>
            <a:spLocks noGrp="1"/>
          </p:cNvSpPr>
          <p:nvPr>
            <p:ph idx="1"/>
          </p:nvPr>
        </p:nvSpPr>
        <p:spPr/>
        <p:txBody>
          <a:bodyPr/>
          <a:lstStyle/>
          <a:p>
            <a:r>
              <a:rPr lang="en-US" dirty="0"/>
              <a:t>Reports to the CNO</a:t>
            </a:r>
          </a:p>
          <a:p>
            <a:r>
              <a:rPr lang="en-US" dirty="0"/>
              <a:t>US 10</a:t>
            </a:r>
            <a:r>
              <a:rPr lang="en-US" baseline="30000" dirty="0"/>
              <a:t>th</a:t>
            </a:r>
            <a:r>
              <a:rPr lang="en-US" dirty="0"/>
              <a:t> Fleet is the operational arm of FCC</a:t>
            </a:r>
          </a:p>
          <a:p>
            <a:r>
              <a:rPr lang="en-US" dirty="0"/>
              <a:t>Responsible for:</a:t>
            </a:r>
          </a:p>
          <a:p>
            <a:pPr lvl="1"/>
            <a:r>
              <a:rPr lang="en-US" dirty="0"/>
              <a:t>Cyberspace operations (offensive/defensive)</a:t>
            </a:r>
          </a:p>
          <a:p>
            <a:pPr lvl="1"/>
            <a:r>
              <a:rPr lang="en-US" dirty="0"/>
              <a:t>Information operations</a:t>
            </a:r>
          </a:p>
          <a:p>
            <a:pPr lvl="1"/>
            <a:r>
              <a:rPr lang="en-US" dirty="0"/>
              <a:t>Space operations</a:t>
            </a:r>
          </a:p>
          <a:p>
            <a:pPr lvl="1"/>
            <a:r>
              <a:rPr lang="en-US" dirty="0"/>
              <a:t>Signals intelligence</a:t>
            </a:r>
          </a:p>
        </p:txBody>
      </p:sp>
    </p:spTree>
    <p:extLst>
      <p:ext uri="{BB962C8B-B14F-4D97-AF65-F5344CB8AC3E}">
        <p14:creationId xmlns:p14="http://schemas.microsoft.com/office/powerpoint/2010/main" val="3609282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S. Naval Information Forces - Wikipedia">
            <a:extLst>
              <a:ext uri="{FF2B5EF4-FFF2-40B4-BE49-F238E27FC236}">
                <a16:creationId xmlns:a16="http://schemas.microsoft.com/office/drawing/2014/main" id="{6FC70B23-8579-4903-8B62-36A284F83F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25497" y="113029"/>
            <a:ext cx="2738307" cy="27383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3B0FEF3-8CA3-425C-BED1-3101F219056A}"/>
              </a:ext>
            </a:extLst>
          </p:cNvPr>
          <p:cNvSpPr>
            <a:spLocks noGrp="1"/>
          </p:cNvSpPr>
          <p:nvPr>
            <p:ph type="title"/>
          </p:nvPr>
        </p:nvSpPr>
        <p:spPr/>
        <p:txBody>
          <a:bodyPr/>
          <a:lstStyle/>
          <a:p>
            <a:r>
              <a:rPr lang="en-US" dirty="0"/>
              <a:t>Naval Information Forces (NAVIFOR)</a:t>
            </a:r>
          </a:p>
        </p:txBody>
      </p:sp>
      <p:sp>
        <p:nvSpPr>
          <p:cNvPr id="3" name="Content Placeholder 2">
            <a:extLst>
              <a:ext uri="{FF2B5EF4-FFF2-40B4-BE49-F238E27FC236}">
                <a16:creationId xmlns:a16="http://schemas.microsoft.com/office/drawing/2014/main" id="{D7017588-1C0D-40F7-AD5F-A9DB5357DF93}"/>
              </a:ext>
            </a:extLst>
          </p:cNvPr>
          <p:cNvSpPr>
            <a:spLocks noGrp="1"/>
          </p:cNvSpPr>
          <p:nvPr>
            <p:ph idx="1"/>
          </p:nvPr>
        </p:nvSpPr>
        <p:spPr>
          <a:xfrm>
            <a:off x="838200" y="1825625"/>
            <a:ext cx="8811409" cy="4351338"/>
          </a:xfrm>
        </p:spPr>
        <p:txBody>
          <a:bodyPr/>
          <a:lstStyle/>
          <a:p>
            <a:r>
              <a:rPr lang="en-US" dirty="0"/>
              <a:t>TYCOM for FCC</a:t>
            </a:r>
          </a:p>
          <a:p>
            <a:r>
              <a:rPr lang="en-US" dirty="0"/>
              <a:t>Commander, Naval Information Forces (NAVIFOR) generates, directly and through our leadership of the IW enterprise, agile and technically superior manned, trained, equipped and certified combat-ready IW forces to ensure our Navy will decisively deter, compete and win.</a:t>
            </a:r>
          </a:p>
        </p:txBody>
      </p:sp>
    </p:spTree>
    <p:extLst>
      <p:ext uri="{BB962C8B-B14F-4D97-AF65-F5344CB8AC3E}">
        <p14:creationId xmlns:p14="http://schemas.microsoft.com/office/powerpoint/2010/main" val="2246796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7A750-738A-46BE-AE12-7C8DC0185375}"/>
              </a:ext>
            </a:extLst>
          </p:cNvPr>
          <p:cNvSpPr>
            <a:spLocks noGrp="1"/>
          </p:cNvSpPr>
          <p:nvPr>
            <p:ph type="title"/>
          </p:nvPr>
        </p:nvSpPr>
        <p:spPr/>
        <p:txBody>
          <a:bodyPr/>
          <a:lstStyle/>
          <a:p>
            <a:r>
              <a:rPr lang="en-US" dirty="0"/>
              <a:t>Naval Network Warfare </a:t>
            </a:r>
            <a:br>
              <a:rPr lang="en-US" dirty="0"/>
            </a:br>
            <a:r>
              <a:rPr lang="en-US" dirty="0"/>
              <a:t>Command (NNWC)</a:t>
            </a:r>
          </a:p>
        </p:txBody>
      </p:sp>
      <p:pic>
        <p:nvPicPr>
          <p:cNvPr id="5" name="Content Placeholder 4">
            <a:extLst>
              <a:ext uri="{FF2B5EF4-FFF2-40B4-BE49-F238E27FC236}">
                <a16:creationId xmlns:a16="http://schemas.microsoft.com/office/drawing/2014/main" id="{A393CDA7-94BB-4C01-95C5-4FC06905738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142526" y="95692"/>
            <a:ext cx="2973200" cy="2950032"/>
          </a:xfrm>
        </p:spPr>
      </p:pic>
      <p:sp>
        <p:nvSpPr>
          <p:cNvPr id="6" name="TextBox 5">
            <a:extLst>
              <a:ext uri="{FF2B5EF4-FFF2-40B4-BE49-F238E27FC236}">
                <a16:creationId xmlns:a16="http://schemas.microsoft.com/office/drawing/2014/main" id="{FB3EF4B3-AF67-4068-AE3B-2F84A25D3789}"/>
              </a:ext>
            </a:extLst>
          </p:cNvPr>
          <p:cNvSpPr txBox="1"/>
          <p:nvPr/>
        </p:nvSpPr>
        <p:spPr>
          <a:xfrm>
            <a:off x="838200" y="2041451"/>
            <a:ext cx="7923028"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t>Executes tactical-level command and control to direct, operate, maintain and secure Navy communications and network systems for Department of Defense (DoD) information networks, and leverages joint space capabilities for Navy and joint operations.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Responsible for Navy’s portion of the </a:t>
            </a:r>
            <a:r>
              <a:rPr lang="en-US" sz="2400" dirty="0" err="1"/>
              <a:t>DoDIN</a:t>
            </a:r>
            <a:r>
              <a:rPr lang="en-US" sz="2400" dirty="0"/>
              <a:t> (</a:t>
            </a:r>
            <a:r>
              <a:rPr lang="en-US" sz="2400" dirty="0" err="1"/>
              <a:t>DoDIN</a:t>
            </a:r>
            <a:r>
              <a:rPr lang="en-US" sz="2400" dirty="0"/>
              <a:t>-N)</a:t>
            </a:r>
          </a:p>
          <a:p>
            <a:pPr marL="285750" indent="-285750">
              <a:buFont typeface="Arial" panose="020B0604020202020204" pitchFamily="34" charset="0"/>
              <a:buChar char="•"/>
            </a:pPr>
            <a:r>
              <a:rPr lang="en-US" sz="2400" dirty="0"/>
              <a:t>Navy - Marine Corps Intranet (NMCI)</a:t>
            </a:r>
          </a:p>
          <a:p>
            <a:pPr marL="285750" indent="-285750">
              <a:buFont typeface="Arial" panose="020B0604020202020204" pitchFamily="34" charset="0"/>
              <a:buChar char="•"/>
            </a:pPr>
            <a:r>
              <a:rPr lang="en-US" sz="2400" dirty="0"/>
              <a:t>Navy Blue Team</a:t>
            </a:r>
          </a:p>
        </p:txBody>
      </p:sp>
    </p:spTree>
    <p:extLst>
      <p:ext uri="{BB962C8B-B14F-4D97-AF65-F5344CB8AC3E}">
        <p14:creationId xmlns:p14="http://schemas.microsoft.com/office/powerpoint/2010/main" val="3876153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2F2D4-F111-4D8D-AAF4-F6BE3704DE77}"/>
              </a:ext>
            </a:extLst>
          </p:cNvPr>
          <p:cNvSpPr>
            <a:spLocks noGrp="1"/>
          </p:cNvSpPr>
          <p:nvPr>
            <p:ph type="title"/>
          </p:nvPr>
        </p:nvSpPr>
        <p:spPr/>
        <p:txBody>
          <a:bodyPr/>
          <a:lstStyle/>
          <a:p>
            <a:r>
              <a:rPr lang="en-US" dirty="0"/>
              <a:t>Navy Cyber Defense Operations</a:t>
            </a:r>
            <a:br>
              <a:rPr lang="en-US" dirty="0"/>
            </a:br>
            <a:r>
              <a:rPr lang="en-US" dirty="0"/>
              <a:t>Command (NCDOC)</a:t>
            </a:r>
          </a:p>
        </p:txBody>
      </p:sp>
      <p:sp>
        <p:nvSpPr>
          <p:cNvPr id="3" name="Content Placeholder 2">
            <a:extLst>
              <a:ext uri="{FF2B5EF4-FFF2-40B4-BE49-F238E27FC236}">
                <a16:creationId xmlns:a16="http://schemas.microsoft.com/office/drawing/2014/main" id="{3C9A62F4-CF73-48AF-8A82-F40AB06F307A}"/>
              </a:ext>
            </a:extLst>
          </p:cNvPr>
          <p:cNvSpPr>
            <a:spLocks noGrp="1"/>
          </p:cNvSpPr>
          <p:nvPr>
            <p:ph idx="1"/>
          </p:nvPr>
        </p:nvSpPr>
        <p:spPr>
          <a:xfrm>
            <a:off x="838201" y="1825625"/>
            <a:ext cx="8134350" cy="4351338"/>
          </a:xfrm>
        </p:spPr>
        <p:txBody>
          <a:bodyPr/>
          <a:lstStyle/>
          <a:p>
            <a:r>
              <a:rPr lang="en-US" dirty="0"/>
              <a:t>The mission of Navy Cyber Defense Operations Command (NCDOC) is to execute defensive cyberspace operations and enable global power projection through proactive network defense. </a:t>
            </a:r>
          </a:p>
          <a:p>
            <a:endParaRPr lang="en-US" dirty="0"/>
          </a:p>
          <a:p>
            <a:r>
              <a:rPr lang="en-US" dirty="0"/>
              <a:t>The Navy’s Security Operations Center (SOC).</a:t>
            </a:r>
          </a:p>
        </p:txBody>
      </p:sp>
      <p:pic>
        <p:nvPicPr>
          <p:cNvPr id="2050" name="Picture 2" descr="Navy Cyber Defense Operations Command Security Clearance Jobs |  ClearedJobs.Net">
            <a:extLst>
              <a:ext uri="{FF2B5EF4-FFF2-40B4-BE49-F238E27FC236}">
                <a16:creationId xmlns:a16="http://schemas.microsoft.com/office/drawing/2014/main" id="{3DAE2AD0-3696-426B-A461-508B4711DB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2550" y="0"/>
            <a:ext cx="3219450" cy="32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074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2E70EE8-CA4E-4068-BE71-E1EAF0B45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7399" y="3429000"/>
            <a:ext cx="2908234" cy="2643246"/>
          </a:xfrm>
          <a:prstGeom prst="rect">
            <a:avLst/>
          </a:prstGeom>
        </p:spPr>
      </p:pic>
      <p:pic>
        <p:nvPicPr>
          <p:cNvPr id="7" name="Content Placeholder 4">
            <a:extLst>
              <a:ext uri="{FF2B5EF4-FFF2-40B4-BE49-F238E27FC236}">
                <a16:creationId xmlns:a16="http://schemas.microsoft.com/office/drawing/2014/main" id="{C6EEFB5E-C245-470A-82DF-087E2DA64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1032" y="924573"/>
            <a:ext cx="3060968" cy="2504428"/>
          </a:xfrm>
          <a:prstGeom prst="rect">
            <a:avLst/>
          </a:prstGeom>
        </p:spPr>
      </p:pic>
      <p:sp>
        <p:nvSpPr>
          <p:cNvPr id="2" name="Title 1">
            <a:extLst>
              <a:ext uri="{FF2B5EF4-FFF2-40B4-BE49-F238E27FC236}">
                <a16:creationId xmlns:a16="http://schemas.microsoft.com/office/drawing/2014/main" id="{02A54628-196A-4756-8DCC-15B3DEE44FCF}"/>
              </a:ext>
            </a:extLst>
          </p:cNvPr>
          <p:cNvSpPr>
            <a:spLocks noGrp="1"/>
          </p:cNvSpPr>
          <p:nvPr>
            <p:ph type="title"/>
          </p:nvPr>
        </p:nvSpPr>
        <p:spPr>
          <a:xfrm>
            <a:off x="838200" y="365125"/>
            <a:ext cx="10515600" cy="1325563"/>
          </a:xfrm>
        </p:spPr>
        <p:txBody>
          <a:bodyPr/>
          <a:lstStyle/>
          <a:p>
            <a:r>
              <a:rPr lang="en-US" dirty="0"/>
              <a:t>Naval Computer and Telecommunications Area Master Station (NCTAMS) </a:t>
            </a:r>
          </a:p>
        </p:txBody>
      </p:sp>
      <p:sp>
        <p:nvSpPr>
          <p:cNvPr id="6" name="Content Placeholder 5">
            <a:extLst>
              <a:ext uri="{FF2B5EF4-FFF2-40B4-BE49-F238E27FC236}">
                <a16:creationId xmlns:a16="http://schemas.microsoft.com/office/drawing/2014/main" id="{8F9EBD94-60B1-4C50-B03B-D7FF4CE81579}"/>
              </a:ext>
            </a:extLst>
          </p:cNvPr>
          <p:cNvSpPr>
            <a:spLocks noGrp="1"/>
          </p:cNvSpPr>
          <p:nvPr>
            <p:ph idx="1"/>
          </p:nvPr>
        </p:nvSpPr>
        <p:spPr/>
        <p:txBody>
          <a:bodyPr/>
          <a:lstStyle/>
          <a:p>
            <a:r>
              <a:rPr lang="en-US" dirty="0"/>
              <a:t>Provide Command and Control (C2) for the fleet.</a:t>
            </a:r>
          </a:p>
          <a:p>
            <a:r>
              <a:rPr lang="en-US" dirty="0"/>
              <a:t>Ground stations for satellite communications (SATCOM)</a:t>
            </a:r>
          </a:p>
          <a:p>
            <a:r>
              <a:rPr lang="en-US" dirty="0"/>
              <a:t>shipboard networks (IT-21)</a:t>
            </a:r>
          </a:p>
          <a:p>
            <a:r>
              <a:rPr lang="en-US" dirty="0"/>
              <a:t>Voice circuits</a:t>
            </a:r>
          </a:p>
          <a:p>
            <a:r>
              <a:rPr lang="en-US" dirty="0"/>
              <a:t>Message center</a:t>
            </a:r>
          </a:p>
        </p:txBody>
      </p:sp>
    </p:spTree>
    <p:extLst>
      <p:ext uri="{BB962C8B-B14F-4D97-AF65-F5344CB8AC3E}">
        <p14:creationId xmlns:p14="http://schemas.microsoft.com/office/powerpoint/2010/main" val="217126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BCA44-D204-4ED7-90A0-7D43A74F6A61}"/>
              </a:ext>
            </a:extLst>
          </p:cNvPr>
          <p:cNvSpPr>
            <a:spLocks noGrp="1"/>
          </p:cNvSpPr>
          <p:nvPr>
            <p:ph type="title"/>
          </p:nvPr>
        </p:nvSpPr>
        <p:spPr/>
        <p:txBody>
          <a:bodyPr/>
          <a:lstStyle/>
          <a:p>
            <a:r>
              <a:rPr lang="en-US" dirty="0"/>
              <a:t>Radio Frequency (RF) Communications</a:t>
            </a:r>
          </a:p>
        </p:txBody>
      </p:sp>
      <p:sp>
        <p:nvSpPr>
          <p:cNvPr id="3" name="Content Placeholder 2">
            <a:extLst>
              <a:ext uri="{FF2B5EF4-FFF2-40B4-BE49-F238E27FC236}">
                <a16:creationId xmlns:a16="http://schemas.microsoft.com/office/drawing/2014/main" id="{A9EEFBE9-0900-4EA6-9E26-81D2469D344E}"/>
              </a:ext>
            </a:extLst>
          </p:cNvPr>
          <p:cNvSpPr>
            <a:spLocks noGrp="1"/>
          </p:cNvSpPr>
          <p:nvPr>
            <p:ph idx="1"/>
          </p:nvPr>
        </p:nvSpPr>
        <p:spPr>
          <a:xfrm>
            <a:off x="838200" y="2009669"/>
            <a:ext cx="6455834" cy="4167293"/>
          </a:xfrm>
        </p:spPr>
        <p:txBody>
          <a:bodyPr>
            <a:normAutofit fontScale="92500" lnSpcReduction="10000"/>
          </a:bodyPr>
          <a:lstStyle/>
          <a:p>
            <a:endParaRPr lang="en-US" dirty="0"/>
          </a:p>
          <a:p>
            <a:r>
              <a:rPr lang="en-US" dirty="0"/>
              <a:t>Ship-to-ship, ship-to-shore, broadcast</a:t>
            </a:r>
          </a:p>
          <a:p>
            <a:r>
              <a:rPr lang="en-US" dirty="0" err="1"/>
              <a:t>Througouht</a:t>
            </a:r>
            <a:r>
              <a:rPr lang="en-US" dirty="0"/>
              <a:t> the electromagnetic spectrum:</a:t>
            </a:r>
          </a:p>
          <a:p>
            <a:pPr lvl="1"/>
            <a:r>
              <a:rPr lang="en-US" dirty="0"/>
              <a:t>HF, VHF, UHF, SHF, EHF</a:t>
            </a:r>
          </a:p>
          <a:p>
            <a:r>
              <a:rPr lang="en-US" dirty="0"/>
              <a:t>Line-of-Sight (</a:t>
            </a:r>
            <a:r>
              <a:rPr lang="en-US" dirty="0" err="1"/>
              <a:t>LoS</a:t>
            </a:r>
            <a:r>
              <a:rPr lang="en-US" dirty="0"/>
              <a:t>) and Beyond-Line-of-Sight (</a:t>
            </a:r>
            <a:r>
              <a:rPr lang="en-US" dirty="0" err="1"/>
              <a:t>BLoS</a:t>
            </a:r>
            <a:r>
              <a:rPr lang="en-US" dirty="0"/>
              <a:t>)</a:t>
            </a:r>
          </a:p>
          <a:p>
            <a:r>
              <a:rPr lang="en-US" dirty="0"/>
              <a:t>Characteristics and capabilities vary widely across the spectrum and performances are highly dependent on atmospheric conditions (METOC helps here!)</a:t>
            </a:r>
          </a:p>
        </p:txBody>
      </p:sp>
      <p:sp>
        <p:nvSpPr>
          <p:cNvPr id="4" name="TextBox 3">
            <a:extLst>
              <a:ext uri="{FF2B5EF4-FFF2-40B4-BE49-F238E27FC236}">
                <a16:creationId xmlns:a16="http://schemas.microsoft.com/office/drawing/2014/main" id="{D5A49B39-8259-4C67-BCCB-EFDF74E80C4E}"/>
              </a:ext>
            </a:extLst>
          </p:cNvPr>
          <p:cNvSpPr txBox="1"/>
          <p:nvPr/>
        </p:nvSpPr>
        <p:spPr>
          <a:xfrm>
            <a:off x="2149663" y="1348571"/>
            <a:ext cx="7892673" cy="954107"/>
          </a:xfrm>
          <a:prstGeom prst="rect">
            <a:avLst/>
          </a:prstGeom>
          <a:solidFill>
            <a:schemeClr val="accent1">
              <a:lumMod val="40000"/>
              <a:lumOff val="60000"/>
            </a:schemeClr>
          </a:solidFill>
          <a:ln>
            <a:solidFill>
              <a:schemeClr val="accent1"/>
            </a:solidFill>
          </a:ln>
        </p:spPr>
        <p:txBody>
          <a:bodyPr wrap="none" rtlCol="0">
            <a:spAutoFit/>
          </a:bodyPr>
          <a:lstStyle/>
          <a:p>
            <a:r>
              <a:rPr lang="en-US" sz="2800" b="1" i="1" dirty="0"/>
              <a:t>Communication between two or more points using</a:t>
            </a:r>
            <a:br>
              <a:rPr lang="en-US" sz="2800" b="1" i="1" dirty="0"/>
            </a:br>
            <a:r>
              <a:rPr lang="en-US" sz="2800" b="1" i="1" dirty="0"/>
              <a:t>electromagnetic waves as the transmission medium</a:t>
            </a:r>
          </a:p>
        </p:txBody>
      </p:sp>
      <p:pic>
        <p:nvPicPr>
          <p:cNvPr id="5" name="Picture 4">
            <a:extLst>
              <a:ext uri="{FF2B5EF4-FFF2-40B4-BE49-F238E27FC236}">
                <a16:creationId xmlns:a16="http://schemas.microsoft.com/office/drawing/2014/main" id="{E57A91B5-D4A2-4FBC-BB72-86A378CFBDBD}"/>
              </a:ext>
            </a:extLst>
          </p:cNvPr>
          <p:cNvPicPr>
            <a:picLocks noChangeAspect="1"/>
          </p:cNvPicPr>
          <p:nvPr/>
        </p:nvPicPr>
        <p:blipFill>
          <a:blip r:embed="rId3"/>
          <a:stretch>
            <a:fillRect/>
          </a:stretch>
        </p:blipFill>
        <p:spPr>
          <a:xfrm>
            <a:off x="7545243" y="2674134"/>
            <a:ext cx="4203988" cy="3441291"/>
          </a:xfrm>
          <a:prstGeom prst="rect">
            <a:avLst/>
          </a:prstGeom>
        </p:spPr>
      </p:pic>
    </p:spTree>
    <p:extLst>
      <p:ext uri="{BB962C8B-B14F-4D97-AF65-F5344CB8AC3E}">
        <p14:creationId xmlns:p14="http://schemas.microsoft.com/office/powerpoint/2010/main" val="4265633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1517B-2B24-4E2C-99F8-49CAEFD49259}"/>
              </a:ext>
            </a:extLst>
          </p:cNvPr>
          <p:cNvSpPr>
            <a:spLocks noGrp="1"/>
          </p:cNvSpPr>
          <p:nvPr>
            <p:ph type="title"/>
          </p:nvPr>
        </p:nvSpPr>
        <p:spPr/>
        <p:txBody>
          <a:bodyPr/>
          <a:lstStyle/>
          <a:p>
            <a:r>
              <a:rPr lang="en-US" dirty="0"/>
              <a:t>Satellite Communications (SATCOM)</a:t>
            </a:r>
          </a:p>
        </p:txBody>
      </p:sp>
      <p:sp>
        <p:nvSpPr>
          <p:cNvPr id="3" name="Content Placeholder 2">
            <a:extLst>
              <a:ext uri="{FF2B5EF4-FFF2-40B4-BE49-F238E27FC236}">
                <a16:creationId xmlns:a16="http://schemas.microsoft.com/office/drawing/2014/main" id="{0E9F67E0-865E-4D04-9A4D-DB5638E57BF7}"/>
              </a:ext>
            </a:extLst>
          </p:cNvPr>
          <p:cNvSpPr>
            <a:spLocks noGrp="1"/>
          </p:cNvSpPr>
          <p:nvPr>
            <p:ph idx="1"/>
          </p:nvPr>
        </p:nvSpPr>
        <p:spPr>
          <a:xfrm>
            <a:off x="838200" y="2302677"/>
            <a:ext cx="6027057" cy="3874285"/>
          </a:xfrm>
        </p:spPr>
        <p:txBody>
          <a:bodyPr>
            <a:normAutofit fontScale="92500" lnSpcReduction="10000"/>
          </a:bodyPr>
          <a:lstStyle/>
          <a:p>
            <a:r>
              <a:rPr lang="en-US" dirty="0"/>
              <a:t>Voice and Data</a:t>
            </a:r>
          </a:p>
          <a:p>
            <a:r>
              <a:rPr lang="en-US" dirty="0"/>
              <a:t>Upper portions of the electromagnetic spectrum</a:t>
            </a:r>
          </a:p>
          <a:p>
            <a:pPr lvl="1"/>
            <a:r>
              <a:rPr lang="en-US" dirty="0"/>
              <a:t>UHF, SHF, EHF</a:t>
            </a:r>
          </a:p>
          <a:p>
            <a:r>
              <a:rPr lang="en-US" dirty="0"/>
              <a:t>Beyond Line of Sight (</a:t>
            </a:r>
            <a:r>
              <a:rPr lang="en-US" dirty="0" err="1"/>
              <a:t>BLoS</a:t>
            </a:r>
            <a:r>
              <a:rPr lang="en-US" dirty="0"/>
              <a:t>)</a:t>
            </a:r>
          </a:p>
          <a:p>
            <a:r>
              <a:rPr lang="en-US" dirty="0"/>
              <a:t>SATCOM is highly dependent on atmospheric conditions</a:t>
            </a:r>
          </a:p>
          <a:p>
            <a:r>
              <a:rPr lang="en-US" dirty="0"/>
              <a:t>Generally, higher frequencies in the spectrum provide greater data throughput</a:t>
            </a:r>
          </a:p>
          <a:p>
            <a:endParaRPr lang="en-US" dirty="0"/>
          </a:p>
        </p:txBody>
      </p:sp>
      <p:pic>
        <p:nvPicPr>
          <p:cNvPr id="4" name="Picture 3">
            <a:extLst>
              <a:ext uri="{FF2B5EF4-FFF2-40B4-BE49-F238E27FC236}">
                <a16:creationId xmlns:a16="http://schemas.microsoft.com/office/drawing/2014/main" id="{6049148E-B23A-41C0-879C-E2BC136749AA}"/>
              </a:ext>
            </a:extLst>
          </p:cNvPr>
          <p:cNvPicPr>
            <a:picLocks noChangeAspect="1"/>
          </p:cNvPicPr>
          <p:nvPr/>
        </p:nvPicPr>
        <p:blipFill rotWithShape="1">
          <a:blip r:embed="rId2"/>
          <a:srcRect t="11565"/>
          <a:stretch/>
        </p:blipFill>
        <p:spPr>
          <a:xfrm>
            <a:off x="6992783" y="2900152"/>
            <a:ext cx="4858354" cy="3016323"/>
          </a:xfrm>
          <a:prstGeom prst="rect">
            <a:avLst/>
          </a:prstGeom>
        </p:spPr>
      </p:pic>
      <p:sp>
        <p:nvSpPr>
          <p:cNvPr id="6" name="TextBox 5">
            <a:extLst>
              <a:ext uri="{FF2B5EF4-FFF2-40B4-BE49-F238E27FC236}">
                <a16:creationId xmlns:a16="http://schemas.microsoft.com/office/drawing/2014/main" id="{99679A59-39F6-4A79-B3D7-863DC0283137}"/>
              </a:ext>
            </a:extLst>
          </p:cNvPr>
          <p:cNvSpPr txBox="1"/>
          <p:nvPr/>
        </p:nvSpPr>
        <p:spPr>
          <a:xfrm>
            <a:off x="2406015" y="1348570"/>
            <a:ext cx="7379969" cy="954107"/>
          </a:xfrm>
          <a:prstGeom prst="rect">
            <a:avLst/>
          </a:prstGeom>
          <a:solidFill>
            <a:schemeClr val="accent1">
              <a:lumMod val="40000"/>
              <a:lumOff val="60000"/>
            </a:schemeClr>
          </a:solidFill>
          <a:ln>
            <a:solidFill>
              <a:schemeClr val="accent1"/>
            </a:solidFill>
          </a:ln>
        </p:spPr>
        <p:txBody>
          <a:bodyPr wrap="none" rtlCol="0">
            <a:spAutoFit/>
          </a:bodyPr>
          <a:lstStyle/>
          <a:p>
            <a:r>
              <a:rPr lang="en-US" sz="2800" b="1" i="1" dirty="0"/>
              <a:t>The use of artificial satellites to provide RF</a:t>
            </a:r>
            <a:br>
              <a:rPr lang="en-US" sz="2800" b="1" i="1" dirty="0"/>
            </a:br>
            <a:r>
              <a:rPr lang="en-US" sz="2800" b="1" i="1" dirty="0"/>
              <a:t>communication between various points on Earth</a:t>
            </a:r>
          </a:p>
        </p:txBody>
      </p:sp>
    </p:spTree>
    <p:extLst>
      <p:ext uri="{BB962C8B-B14F-4D97-AF65-F5344CB8AC3E}">
        <p14:creationId xmlns:p14="http://schemas.microsoft.com/office/powerpoint/2010/main" val="2087412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3D0AF-A4AA-4A3C-B6DB-F2213AFCEE49}"/>
              </a:ext>
            </a:extLst>
          </p:cNvPr>
          <p:cNvSpPr>
            <a:spLocks noGrp="1"/>
          </p:cNvSpPr>
          <p:nvPr>
            <p:ph type="title"/>
          </p:nvPr>
        </p:nvSpPr>
        <p:spPr/>
        <p:txBody>
          <a:bodyPr/>
          <a:lstStyle/>
          <a:p>
            <a:r>
              <a:rPr lang="en-US" dirty="0"/>
              <a:t>Terrestrial Network Infrastructure</a:t>
            </a:r>
          </a:p>
        </p:txBody>
      </p:sp>
      <p:sp>
        <p:nvSpPr>
          <p:cNvPr id="3" name="Content Placeholder 2">
            <a:extLst>
              <a:ext uri="{FF2B5EF4-FFF2-40B4-BE49-F238E27FC236}">
                <a16:creationId xmlns:a16="http://schemas.microsoft.com/office/drawing/2014/main" id="{3FB893D5-B135-461F-9D1A-C5E837B40373}"/>
              </a:ext>
            </a:extLst>
          </p:cNvPr>
          <p:cNvSpPr>
            <a:spLocks noGrp="1"/>
          </p:cNvSpPr>
          <p:nvPr>
            <p:ph idx="1"/>
          </p:nvPr>
        </p:nvSpPr>
        <p:spPr>
          <a:xfrm>
            <a:off x="838200" y="3428999"/>
            <a:ext cx="6437827" cy="3175001"/>
          </a:xfrm>
        </p:spPr>
        <p:txBody>
          <a:bodyPr>
            <a:normAutofit fontScale="92500" lnSpcReduction="10000"/>
          </a:bodyPr>
          <a:lstStyle/>
          <a:p>
            <a:r>
              <a:rPr lang="en-US" dirty="0"/>
              <a:t>The Navy’s Internet</a:t>
            </a:r>
          </a:p>
          <a:p>
            <a:r>
              <a:rPr lang="en-US" dirty="0"/>
              <a:t>Network Operation Centers provide network capabilities globally to all commands in support of the Navy’s classified and unclassified missions.</a:t>
            </a:r>
          </a:p>
          <a:p>
            <a:pPr lvl="1"/>
            <a:r>
              <a:rPr lang="en-US" dirty="0"/>
              <a:t>Norfolk, Hawaii, Italy, Bahrain</a:t>
            </a:r>
          </a:p>
          <a:p>
            <a:r>
              <a:rPr lang="en-US" dirty="0"/>
              <a:t>Teleport sites connect tactical units to shoreside infrastructure via SATCOM links. </a:t>
            </a:r>
          </a:p>
          <a:p>
            <a:endParaRPr lang="en-US" dirty="0"/>
          </a:p>
        </p:txBody>
      </p:sp>
      <p:pic>
        <p:nvPicPr>
          <p:cNvPr id="4" name="Picture 3">
            <a:extLst>
              <a:ext uri="{FF2B5EF4-FFF2-40B4-BE49-F238E27FC236}">
                <a16:creationId xmlns:a16="http://schemas.microsoft.com/office/drawing/2014/main" id="{A3A7D706-3B5B-4573-9396-381502843856}"/>
              </a:ext>
            </a:extLst>
          </p:cNvPr>
          <p:cNvPicPr>
            <a:picLocks noChangeAspect="1"/>
          </p:cNvPicPr>
          <p:nvPr/>
        </p:nvPicPr>
        <p:blipFill>
          <a:blip r:embed="rId2"/>
          <a:stretch>
            <a:fillRect/>
          </a:stretch>
        </p:blipFill>
        <p:spPr>
          <a:xfrm>
            <a:off x="7276027" y="3428999"/>
            <a:ext cx="4335547" cy="3239617"/>
          </a:xfrm>
          <a:prstGeom prst="rect">
            <a:avLst/>
          </a:prstGeom>
        </p:spPr>
      </p:pic>
      <p:sp>
        <p:nvSpPr>
          <p:cNvPr id="5" name="TextBox 4">
            <a:extLst>
              <a:ext uri="{FF2B5EF4-FFF2-40B4-BE49-F238E27FC236}">
                <a16:creationId xmlns:a16="http://schemas.microsoft.com/office/drawing/2014/main" id="{9CC73C49-231D-4F66-920E-4102FA6224B0}"/>
              </a:ext>
            </a:extLst>
          </p:cNvPr>
          <p:cNvSpPr txBox="1"/>
          <p:nvPr/>
        </p:nvSpPr>
        <p:spPr>
          <a:xfrm>
            <a:off x="838200" y="1374308"/>
            <a:ext cx="10265374" cy="1815882"/>
          </a:xfrm>
          <a:prstGeom prst="rect">
            <a:avLst/>
          </a:prstGeom>
          <a:solidFill>
            <a:schemeClr val="accent1">
              <a:lumMod val="40000"/>
              <a:lumOff val="60000"/>
            </a:schemeClr>
          </a:solidFill>
          <a:ln>
            <a:solidFill>
              <a:schemeClr val="accent1"/>
            </a:solidFill>
          </a:ln>
        </p:spPr>
        <p:txBody>
          <a:bodyPr wrap="none" rtlCol="0">
            <a:spAutoFit/>
          </a:bodyPr>
          <a:lstStyle/>
          <a:p>
            <a:r>
              <a:rPr lang="en-US" sz="2800" b="1" i="1" dirty="0"/>
              <a:t>DoD Information Networks (</a:t>
            </a:r>
            <a:r>
              <a:rPr lang="en-US" sz="2800" b="1" i="1" dirty="0" err="1"/>
              <a:t>DoDIN</a:t>
            </a:r>
            <a:r>
              <a:rPr lang="en-US" sz="2800" b="1" i="1" dirty="0"/>
              <a:t>) - a globally interconnected</a:t>
            </a:r>
            <a:br>
              <a:rPr lang="en-US" sz="2800" b="1" i="1" dirty="0"/>
            </a:br>
            <a:r>
              <a:rPr lang="en-US" sz="2800" b="1" i="1" dirty="0"/>
              <a:t>end-to-end set of information capabilities for collecting, processing,</a:t>
            </a:r>
            <a:br>
              <a:rPr lang="en-US" sz="2800" b="1" i="1" dirty="0"/>
            </a:br>
            <a:r>
              <a:rPr lang="en-US" sz="2800" b="1" i="1" dirty="0"/>
              <a:t>storing, disseminating and managing information on demand to</a:t>
            </a:r>
            <a:br>
              <a:rPr lang="en-US" sz="2800" b="1" i="1" dirty="0"/>
            </a:br>
            <a:r>
              <a:rPr lang="en-US" sz="2800" b="1" i="1" dirty="0"/>
              <a:t>warfighters, policymakers and support personnel</a:t>
            </a:r>
          </a:p>
        </p:txBody>
      </p:sp>
    </p:spTree>
    <p:extLst>
      <p:ext uri="{BB962C8B-B14F-4D97-AF65-F5344CB8AC3E}">
        <p14:creationId xmlns:p14="http://schemas.microsoft.com/office/powerpoint/2010/main" val="2575301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CB0C1-F917-4D7C-B2B5-9C2DF8A3126A}"/>
              </a:ext>
            </a:extLst>
          </p:cNvPr>
          <p:cNvSpPr>
            <a:spLocks noGrp="1"/>
          </p:cNvSpPr>
          <p:nvPr>
            <p:ph type="title"/>
          </p:nvPr>
        </p:nvSpPr>
        <p:spPr/>
        <p:txBody>
          <a:bodyPr/>
          <a:lstStyle/>
          <a:p>
            <a:r>
              <a:rPr lang="en-US" dirty="0"/>
              <a:t>What does Collection Look Like?</a:t>
            </a:r>
          </a:p>
        </p:txBody>
      </p:sp>
      <p:pic>
        <p:nvPicPr>
          <p:cNvPr id="5" name="Content Placeholder 4">
            <a:extLst>
              <a:ext uri="{FF2B5EF4-FFF2-40B4-BE49-F238E27FC236}">
                <a16:creationId xmlns:a16="http://schemas.microsoft.com/office/drawing/2014/main" id="{AF310CBB-913A-48D6-9AF4-9BDDB4FBE872}"/>
              </a:ext>
            </a:extLst>
          </p:cNvPr>
          <p:cNvPicPr>
            <a:picLocks noGrp="1" noChangeAspect="1"/>
          </p:cNvPicPr>
          <p:nvPr>
            <p:ph idx="1"/>
          </p:nvPr>
        </p:nvPicPr>
        <p:blipFill>
          <a:blip r:embed="rId3"/>
          <a:stretch>
            <a:fillRect/>
          </a:stretch>
        </p:blipFill>
        <p:spPr>
          <a:xfrm>
            <a:off x="4038600" y="1242065"/>
            <a:ext cx="4953000" cy="5301619"/>
          </a:xfrm>
          <a:prstGeom prst="rect">
            <a:avLst/>
          </a:prstGeom>
        </p:spPr>
      </p:pic>
      <p:sp>
        <p:nvSpPr>
          <p:cNvPr id="4" name="Slide Number Placeholder 3">
            <a:extLst>
              <a:ext uri="{FF2B5EF4-FFF2-40B4-BE49-F238E27FC236}">
                <a16:creationId xmlns:a16="http://schemas.microsoft.com/office/drawing/2014/main" id="{75FF80DA-439B-49C2-BE5E-7D58441D3987}"/>
              </a:ext>
            </a:extLst>
          </p:cNvPr>
          <p:cNvSpPr>
            <a:spLocks noGrp="1"/>
          </p:cNvSpPr>
          <p:nvPr>
            <p:ph type="sldNum" sz="quarter" idx="12"/>
          </p:nvPr>
        </p:nvSpPr>
        <p:spPr/>
        <p:txBody>
          <a:bodyPr/>
          <a:lstStyle/>
          <a:p>
            <a:fld id="{404AB8AB-3EBC-43BA-8934-64629AF21890}"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1169245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8D926-F835-4603-A315-BF84BD9B4808}"/>
              </a:ext>
            </a:extLst>
          </p:cNvPr>
          <p:cNvSpPr>
            <a:spLocks noGrp="1"/>
          </p:cNvSpPr>
          <p:nvPr>
            <p:ph type="title"/>
          </p:nvPr>
        </p:nvSpPr>
        <p:spPr/>
        <p:txBody>
          <a:bodyPr/>
          <a:lstStyle/>
          <a:p>
            <a:r>
              <a:rPr lang="en-US" dirty="0"/>
              <a:t>Joint Intelligence Preparation of the Operational Environment (JIPOE)</a:t>
            </a:r>
          </a:p>
        </p:txBody>
      </p:sp>
      <p:sp>
        <p:nvSpPr>
          <p:cNvPr id="4" name="Slide Number Placeholder 3">
            <a:extLst>
              <a:ext uri="{FF2B5EF4-FFF2-40B4-BE49-F238E27FC236}">
                <a16:creationId xmlns:a16="http://schemas.microsoft.com/office/drawing/2014/main" id="{CD5D8BB5-386D-435E-854A-C65121D442CE}"/>
              </a:ext>
            </a:extLst>
          </p:cNvPr>
          <p:cNvSpPr>
            <a:spLocks noGrp="1"/>
          </p:cNvSpPr>
          <p:nvPr>
            <p:ph type="sldNum" sz="quarter" idx="12"/>
          </p:nvPr>
        </p:nvSpPr>
        <p:spPr/>
        <p:txBody>
          <a:bodyPr/>
          <a:lstStyle/>
          <a:p>
            <a:fld id="{404AB8AB-3EBC-43BA-8934-64629AF21890}" type="slidenum">
              <a:rPr lang="en-US">
                <a:solidFill>
                  <a:prstClr val="black"/>
                </a:solidFill>
                <a:latin typeface="Arial"/>
              </a:rPr>
              <a:pPr/>
              <a:t>13</a:t>
            </a:fld>
            <a:endParaRPr lang="en-US" dirty="0">
              <a:solidFill>
                <a:prstClr val="black"/>
              </a:solidFill>
              <a:latin typeface="Arial"/>
            </a:endParaRPr>
          </a:p>
        </p:txBody>
      </p:sp>
      <p:pic>
        <p:nvPicPr>
          <p:cNvPr id="5" name="Picture 4">
            <a:extLst>
              <a:ext uri="{FF2B5EF4-FFF2-40B4-BE49-F238E27FC236}">
                <a16:creationId xmlns:a16="http://schemas.microsoft.com/office/drawing/2014/main" id="{11A4F9F4-0F11-4207-80FA-5AAC67ED1ADD}"/>
              </a:ext>
            </a:extLst>
          </p:cNvPr>
          <p:cNvPicPr>
            <a:picLocks noChangeAspect="1"/>
          </p:cNvPicPr>
          <p:nvPr/>
        </p:nvPicPr>
        <p:blipFill>
          <a:blip r:embed="rId3"/>
          <a:stretch>
            <a:fillRect/>
          </a:stretch>
        </p:blipFill>
        <p:spPr>
          <a:xfrm>
            <a:off x="6172201" y="1295400"/>
            <a:ext cx="4269825" cy="5257800"/>
          </a:xfrm>
          <a:prstGeom prst="rect">
            <a:avLst/>
          </a:prstGeom>
        </p:spPr>
      </p:pic>
      <p:pic>
        <p:nvPicPr>
          <p:cNvPr id="6" name="Picture 5">
            <a:extLst>
              <a:ext uri="{FF2B5EF4-FFF2-40B4-BE49-F238E27FC236}">
                <a16:creationId xmlns:a16="http://schemas.microsoft.com/office/drawing/2014/main" id="{940C594E-E347-47B0-AA52-5EF66BCE2842}"/>
              </a:ext>
            </a:extLst>
          </p:cNvPr>
          <p:cNvPicPr>
            <a:picLocks noChangeAspect="1"/>
          </p:cNvPicPr>
          <p:nvPr/>
        </p:nvPicPr>
        <p:blipFill>
          <a:blip r:embed="rId4"/>
          <a:stretch>
            <a:fillRect/>
          </a:stretch>
        </p:blipFill>
        <p:spPr>
          <a:xfrm>
            <a:off x="1929966" y="1295400"/>
            <a:ext cx="4269825" cy="5267585"/>
          </a:xfrm>
          <a:prstGeom prst="rect">
            <a:avLst/>
          </a:prstGeom>
        </p:spPr>
      </p:pic>
    </p:spTree>
    <p:extLst>
      <p:ext uri="{BB962C8B-B14F-4D97-AF65-F5344CB8AC3E}">
        <p14:creationId xmlns:p14="http://schemas.microsoft.com/office/powerpoint/2010/main" val="3500506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1090</Words>
  <Application>Microsoft Office PowerPoint</Application>
  <PresentationFormat>Widescreen</PresentationFormat>
  <Paragraphs>110</Paragraphs>
  <Slides>13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IWC MQS</vt:lpstr>
      <vt:lpstr>Defense Information Systems Agency</vt:lpstr>
      <vt:lpstr>USCYBERCOM (USCC)</vt:lpstr>
      <vt:lpstr>USFLTCYBERCOM (FCC)</vt:lpstr>
      <vt:lpstr>Naval Information Forces (NAVIFOR)</vt:lpstr>
      <vt:lpstr>Naval Network Warfare  Command (NNWC)</vt:lpstr>
      <vt:lpstr>Navy Cyber Defense Operations Command (NCDOC)</vt:lpstr>
      <vt:lpstr>Naval Computer and Telecommunications Area Master Station (NCTAMS) </vt:lpstr>
      <vt:lpstr>Radio Frequency (RF) Communications</vt:lpstr>
      <vt:lpstr>Satellite Communications (SATCOM)</vt:lpstr>
      <vt:lpstr>Terrestrial Network Infrastructure</vt:lpstr>
      <vt:lpstr>What does Collection Look Like?</vt:lpstr>
      <vt:lpstr>Joint Intelligence Preparation of the Operational Environment (JIPOE)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IWC MQS</dc:title>
  <dc:creator>Overfield, Norman LT USN USNA Annapolis</dc:creator>
  <cp:lastModifiedBy>Starcovic, Phil CDR USN USNA Annapolis</cp:lastModifiedBy>
  <cp:revision>17</cp:revision>
  <dcterms:created xsi:type="dcterms:W3CDTF">2023-02-27T14:26:50Z</dcterms:created>
  <dcterms:modified xsi:type="dcterms:W3CDTF">2023-03-08T16:40:40Z</dcterms:modified>
</cp:coreProperties>
</file>