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</p:sldIdLst>
  <p:sldSz cy="6858000" cx="9144000"/>
  <p:notesSz cx="7010400" cy="9296400"/>
  <p:embeddedFontLst>
    <p:embeddedFont>
      <p:font typeface="Cabin"/>
      <p:regular r:id="rId31"/>
      <p:bold r:id="rId32"/>
      <p:italic r:id="rId33"/>
      <p:boldItalic r:id="rId34"/>
    </p:embeddedFont>
    <p:embeddedFont>
      <p:font typeface="Helvetica Neue"/>
      <p:regular r:id="rId35"/>
      <p:bold r:id="rId36"/>
      <p:italic r:id="rId37"/>
      <p:boldItalic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Cabin-regular.fntdata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font" Target="fonts/Cabin-italic.fntdata"/><Relationship Id="rId10" Type="http://schemas.openxmlformats.org/officeDocument/2006/relationships/slide" Target="slides/slide6.xml"/><Relationship Id="rId32" Type="http://schemas.openxmlformats.org/officeDocument/2006/relationships/font" Target="fonts/Cabin-bold.fntdata"/><Relationship Id="rId13" Type="http://schemas.openxmlformats.org/officeDocument/2006/relationships/slide" Target="slides/slide9.xml"/><Relationship Id="rId35" Type="http://schemas.openxmlformats.org/officeDocument/2006/relationships/font" Target="fonts/HelveticaNeue-regular.fntdata"/><Relationship Id="rId12" Type="http://schemas.openxmlformats.org/officeDocument/2006/relationships/slide" Target="slides/slide8.xml"/><Relationship Id="rId34" Type="http://schemas.openxmlformats.org/officeDocument/2006/relationships/font" Target="fonts/Cabin-boldItalic.fntdata"/><Relationship Id="rId15" Type="http://schemas.openxmlformats.org/officeDocument/2006/relationships/slide" Target="slides/slide11.xml"/><Relationship Id="rId37" Type="http://schemas.openxmlformats.org/officeDocument/2006/relationships/font" Target="fonts/HelveticaNeue-italic.fntdata"/><Relationship Id="rId14" Type="http://schemas.openxmlformats.org/officeDocument/2006/relationships/slide" Target="slides/slide10.xml"/><Relationship Id="rId36" Type="http://schemas.openxmlformats.org/officeDocument/2006/relationships/font" Target="fonts/HelveticaNeue-bold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38" Type="http://schemas.openxmlformats.org/officeDocument/2006/relationships/font" Target="fonts/HelveticaNeue-boldItalic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70337" y="0"/>
            <a:ext cx="3038475" cy="4651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70337" y="8829675"/>
            <a:ext cx="3038475" cy="4651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7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6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6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760adbe615_1_5:notes"/>
          <p:cNvSpPr/>
          <p:nvPr>
            <p:ph idx="2" type="sldImg"/>
          </p:nvPr>
        </p:nvSpPr>
        <p:spPr>
          <a:xfrm>
            <a:off x="1181100" y="696912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760adbe615_1_5:notes"/>
          <p:cNvSpPr txBox="1"/>
          <p:nvPr>
            <p:ph idx="1" type="body"/>
          </p:nvPr>
        </p:nvSpPr>
        <p:spPr>
          <a:xfrm>
            <a:off x="701675" y="4416425"/>
            <a:ext cx="5607000" cy="418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g760adbe615_1_5:notes"/>
          <p:cNvSpPr txBox="1"/>
          <p:nvPr>
            <p:ph idx="12" type="sldNum"/>
          </p:nvPr>
        </p:nvSpPr>
        <p:spPr>
          <a:xfrm>
            <a:off x="3970337" y="8829675"/>
            <a:ext cx="3038400" cy="4650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8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8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9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p19:notes"/>
          <p:cNvSpPr txBox="1"/>
          <p:nvPr>
            <p:ph idx="1" type="body"/>
          </p:nvPr>
        </p:nvSpPr>
        <p:spPr>
          <a:xfrm>
            <a:off x="701675" y="4416425"/>
            <a:ext cx="5606999" cy="418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9:notes"/>
          <p:cNvSpPr txBox="1"/>
          <p:nvPr>
            <p:ph idx="12" type="sldNum"/>
          </p:nvPr>
        </p:nvSpPr>
        <p:spPr>
          <a:xfrm>
            <a:off x="3970337" y="8829675"/>
            <a:ext cx="3038399" cy="465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1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1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2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22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3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23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4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24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4b67b2597b_1_0:notes"/>
          <p:cNvSpPr/>
          <p:nvPr>
            <p:ph idx="2" type="sldImg"/>
          </p:nvPr>
        </p:nvSpPr>
        <p:spPr>
          <a:xfrm>
            <a:off x="1181100" y="696912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4b67b2597b_1_0:notes"/>
          <p:cNvSpPr txBox="1"/>
          <p:nvPr>
            <p:ph idx="1" type="body"/>
          </p:nvPr>
        </p:nvSpPr>
        <p:spPr>
          <a:xfrm>
            <a:off x="701675" y="4416425"/>
            <a:ext cx="5607000" cy="418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6" name="Google Shape;436;g4b67b2597b_1_0:notes"/>
          <p:cNvSpPr txBox="1"/>
          <p:nvPr>
            <p:ph idx="12" type="sldNum"/>
          </p:nvPr>
        </p:nvSpPr>
        <p:spPr>
          <a:xfrm>
            <a:off x="3970337" y="8829675"/>
            <a:ext cx="3038400" cy="4650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25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25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26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9" name="Google Shape;449;p26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7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27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28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" name="Google Shape;461;p28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29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1" name="Google Shape;551;p29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30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7" name="Google Shape;557;p30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31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" name="Google Shape;563;p31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32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" name="Google Shape;653;p32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7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Google Shape;658;p33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9" name="Google Shape;659;p33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34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5" name="Google Shape;665;p34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p35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5" name="Google Shape;755;p35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9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36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1" name="Google Shape;761;p36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5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37:notes"/>
          <p:cNvSpPr/>
          <p:nvPr>
            <p:ph idx="2" type="sldImg"/>
          </p:nvPr>
        </p:nvSpPr>
        <p:spPr>
          <a:xfrm>
            <a:off x="1181100" y="696913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7" name="Google Shape;767;p37:notes"/>
          <p:cNvSpPr txBox="1"/>
          <p:nvPr>
            <p:ph idx="1" type="body"/>
          </p:nvPr>
        </p:nvSpPr>
        <p:spPr>
          <a:xfrm>
            <a:off x="701675" y="4416425"/>
            <a:ext cx="5606999" cy="418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" name="Google Shape;768;p37:notes"/>
          <p:cNvSpPr txBox="1"/>
          <p:nvPr>
            <p:ph idx="12" type="sldNum"/>
          </p:nvPr>
        </p:nvSpPr>
        <p:spPr>
          <a:xfrm>
            <a:off x="3970337" y="8829675"/>
            <a:ext cx="3038399" cy="465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2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g4b67b2597b_1_7:notes"/>
          <p:cNvSpPr/>
          <p:nvPr>
            <p:ph idx="2" type="sldImg"/>
          </p:nvPr>
        </p:nvSpPr>
        <p:spPr>
          <a:xfrm>
            <a:off x="1181100" y="696912"/>
            <a:ext cx="4648200" cy="348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4" name="Google Shape;774;g4b67b2597b_1_7:notes"/>
          <p:cNvSpPr txBox="1"/>
          <p:nvPr>
            <p:ph idx="1" type="body"/>
          </p:nvPr>
        </p:nvSpPr>
        <p:spPr>
          <a:xfrm>
            <a:off x="701675" y="4416425"/>
            <a:ext cx="5607000" cy="418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5" name="Google Shape;775;g4b67b2597b_1_7:notes"/>
          <p:cNvSpPr txBox="1"/>
          <p:nvPr>
            <p:ph idx="12" type="sldNum"/>
          </p:nvPr>
        </p:nvSpPr>
        <p:spPr>
          <a:xfrm>
            <a:off x="3970337" y="8829675"/>
            <a:ext cx="3038400" cy="4650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9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" name="Google Shape;780;p47:notes"/>
          <p:cNvSpPr txBox="1"/>
          <p:nvPr>
            <p:ph idx="1" type="body"/>
          </p:nvPr>
        </p:nvSpPr>
        <p:spPr>
          <a:xfrm>
            <a:off x="701675" y="4416425"/>
            <a:ext cx="5607049" cy="4183063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1" name="Google Shape;781;p47:notes"/>
          <p:cNvSpPr/>
          <p:nvPr>
            <p:ph idx="2" type="sldImg"/>
          </p:nvPr>
        </p:nvSpPr>
        <p:spPr>
          <a:xfrm>
            <a:off x="1181100" y="696912"/>
            <a:ext cx="4648199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Custom Layout">
  <p:cSld name="8_Custom Layou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049" y="0"/>
            <a:ext cx="91359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/>
          <p:nvPr/>
        </p:nvSpPr>
        <p:spPr>
          <a:xfrm>
            <a:off x="2283657" y="4572000"/>
            <a:ext cx="4236881" cy="22860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1293057" y="6416675"/>
            <a:ext cx="922231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1857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" name="Google Shape;20;p2"/>
          <p:cNvSpPr txBox="1"/>
          <p:nvPr>
            <p:ph type="title"/>
          </p:nvPr>
        </p:nvSpPr>
        <p:spPr>
          <a:xfrm>
            <a:off x="2420897" y="4953000"/>
            <a:ext cx="3962399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21" name="Google Shape;21;p2"/>
          <p:cNvSpPr txBox="1"/>
          <p:nvPr>
            <p:ph idx="12" type="sldNum"/>
          </p:nvPr>
        </p:nvSpPr>
        <p:spPr>
          <a:xfrm>
            <a:off x="7086600" y="6416675"/>
            <a:ext cx="1295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and text">
  <p:cSld name="9_Title and tex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/>
          <p:nvPr/>
        </p:nvSpPr>
        <p:spPr>
          <a:xfrm>
            <a:off x="0" y="0"/>
            <a:ext cx="9144000" cy="1202268"/>
          </a:xfrm>
          <a:prstGeom prst="rect">
            <a:avLst/>
          </a:prstGeom>
          <a:solidFill>
            <a:srgbClr val="0033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3"/>
          <p:cNvSpPr txBox="1"/>
          <p:nvPr>
            <p:ph idx="1" type="body"/>
          </p:nvPr>
        </p:nvSpPr>
        <p:spPr>
          <a:xfrm>
            <a:off x="762000" y="1236136"/>
            <a:ext cx="7772400" cy="46481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" name="Google Shape;25;p3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8" name="Google Shape;28;p3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29" name="Google Shape;29;p3"/>
          <p:cNvSpPr/>
          <p:nvPr/>
        </p:nvSpPr>
        <p:spPr>
          <a:xfrm>
            <a:off x="-4849" y="25166"/>
            <a:ext cx="9123682" cy="681228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3"/>
          <p:cNvCxnSpPr/>
          <p:nvPr/>
        </p:nvCxnSpPr>
        <p:spPr>
          <a:xfrm>
            <a:off x="0" y="1202269"/>
            <a:ext cx="9144000" cy="0"/>
          </a:xfrm>
          <a:prstGeom prst="straightConnector1">
            <a:avLst/>
          </a:prstGeom>
          <a:noFill/>
          <a:ln cap="flat" cmpd="sng" w="63500">
            <a:solidFill>
              <a:srgbClr val="DAC792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USNA_Gold_Seal.png" id="31" name="Google Shape;31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6" y="0"/>
            <a:ext cx="809813" cy="1299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Title and 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"/>
          <p:cNvSpPr txBox="1"/>
          <p:nvPr>
            <p:ph idx="1" type="body"/>
          </p:nvPr>
        </p:nvSpPr>
        <p:spPr>
          <a:xfrm>
            <a:off x="685800" y="1295400"/>
            <a:ext cx="7772400" cy="46481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Google Shape;3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" name="Google Shape;36;p4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37" name="Google Shape;37;p4"/>
          <p:cNvCxnSpPr/>
          <p:nvPr/>
        </p:nvCxnSpPr>
        <p:spPr>
          <a:xfrm>
            <a:off x="1501775" y="1028700"/>
            <a:ext cx="7162799" cy="0"/>
          </a:xfrm>
          <a:prstGeom prst="straightConnector1">
            <a:avLst/>
          </a:prstGeom>
          <a:noFill/>
          <a:ln cap="flat" cmpd="sng" w="38100">
            <a:solidFill>
              <a:srgbClr val="FCD116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" name="Google Shape;38;p4"/>
          <p:cNvCxnSpPr/>
          <p:nvPr/>
        </p:nvCxnSpPr>
        <p:spPr>
          <a:xfrm>
            <a:off x="1273175" y="952500"/>
            <a:ext cx="7162799" cy="0"/>
          </a:xfrm>
          <a:prstGeom prst="straightConnector1">
            <a:avLst/>
          </a:prstGeom>
          <a:noFill/>
          <a:ln cap="flat" cmpd="sng" w="381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4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rgbClr val="0033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40" name="Google Shape;40;p4"/>
          <p:cNvSpPr/>
          <p:nvPr/>
        </p:nvSpPr>
        <p:spPr>
          <a:xfrm>
            <a:off x="-155" y="8233"/>
            <a:ext cx="9144000" cy="68580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SNA_Gold_Seal.png" id="41" name="Google Shape;41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5" y="0"/>
            <a:ext cx="868754" cy="1299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bg>
      <p:bgPr>
        <a:solidFill>
          <a:schemeClr val="dk1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Google Shape;44;p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" name="Google Shape;45;p5"/>
          <p:cNvSpPr txBox="1"/>
          <p:nvPr>
            <p:ph type="title"/>
          </p:nvPr>
        </p:nvSpPr>
        <p:spPr>
          <a:xfrm>
            <a:off x="4724400" y="1371600"/>
            <a:ext cx="4114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pic>
        <p:nvPicPr>
          <p:cNvPr descr="USNA_Gold_Seal.png" id="46" name="Google Shape;46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56132" y="5405960"/>
            <a:ext cx="880331" cy="1299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and text">
  <p:cSld name="6_Title and 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6"/>
          <p:cNvSpPr txBox="1"/>
          <p:nvPr>
            <p:ph idx="1" type="body"/>
          </p:nvPr>
        </p:nvSpPr>
        <p:spPr>
          <a:xfrm>
            <a:off x="685800" y="1295400"/>
            <a:ext cx="7772400" cy="46481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0" name="Google Shape;50;p6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Google Shape;51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Google Shape;52;p6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3" name="Google Shape;53;p6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pic>
        <p:nvPicPr>
          <p:cNvPr descr="USNA_Gold_Seal.png" id="54" name="Google Shape;54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5" y="0"/>
            <a:ext cx="868754" cy="1299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and text">
  <p:cSld name="7_Title and 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text">
  <p:cSld name="1_Title and 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59" name="Google Shape;59;p9"/>
          <p:cNvSpPr txBox="1"/>
          <p:nvPr>
            <p:ph idx="1" type="body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9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9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65" name="Google Shape;65;p10"/>
          <p:cNvSpPr txBox="1"/>
          <p:nvPr>
            <p:ph idx="1" type="body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810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556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429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429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6" name="Google Shape;66;p10"/>
          <p:cNvSpPr txBox="1"/>
          <p:nvPr>
            <p:ph idx="2" type="body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810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556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429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429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Google Shape;67;p10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Google Shape;69;p10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72" name="Google Shape;72;p11"/>
          <p:cNvSpPr txBox="1"/>
          <p:nvPr>
            <p:ph idx="1" type="body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Google Shape;73;p11"/>
          <p:cNvSpPr txBox="1"/>
          <p:nvPr>
            <p:ph idx="2" type="body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55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302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302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302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4" name="Google Shape;74;p11"/>
          <p:cNvSpPr txBox="1"/>
          <p:nvPr>
            <p:ph idx="3" type="body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5" name="Google Shape;75;p11"/>
          <p:cNvSpPr txBox="1"/>
          <p:nvPr>
            <p:ph idx="4" type="body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55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302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302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302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6" name="Google Shape;76;p11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8" name="Google Shape;78;p11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6" name="Google Shape;86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7" name="Google Shape;87;p13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/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90" name="Google Shape;90;p14"/>
          <p:cNvSpPr txBox="1"/>
          <p:nvPr>
            <p:ph idx="1" type="body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1" name="Google Shape;91;p1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14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3" name="Google Shape;93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4" name="Google Shape;94;p14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97" name="Google Shape;97;p15"/>
          <p:cNvSpPr/>
          <p:nvPr>
            <p:ph idx="2" type="pic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8" name="Google Shape;98;p15"/>
          <p:cNvSpPr txBox="1"/>
          <p:nvPr>
            <p:ph idx="1" type="body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9" name="Google Shape;99;p15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0" name="Google Shape;100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1" name="Google Shape;101;p15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104" name="Google Shape;104;p16"/>
          <p:cNvSpPr txBox="1"/>
          <p:nvPr>
            <p:ph idx="1" type="body"/>
          </p:nvPr>
        </p:nvSpPr>
        <p:spPr>
          <a:xfrm rot="5400000">
            <a:off x="2309018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5" name="Google Shape;105;p16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6" name="Google Shape;106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7" name="Google Shape;107;p16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110" name="Google Shape;110;p17"/>
          <p:cNvSpPr txBox="1"/>
          <p:nvPr>
            <p:ph idx="1" type="body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1" name="Google Shape;111;p17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2" name="Google Shape;112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3" name="Google Shape;113;p17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b="0" i="0" sz="4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/>
          <p:nvPr>
            <p:ph type="title"/>
          </p:nvPr>
        </p:nvSpPr>
        <p:spPr>
          <a:xfrm>
            <a:off x="2420897" y="4800600"/>
            <a:ext cx="3962399" cy="1676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lang="en-US" sz="3000"/>
              <a:t>NS433 - 04: Naval Aviation </a:t>
            </a:r>
            <a:r>
              <a:rPr b="1" i="0" lang="en-US" sz="3000" u="none" cap="none" strike="noStrike">
                <a:solidFill>
                  <a:schemeClr val="lt1"/>
                </a:solidFill>
              </a:rPr>
              <a:t>Squadron Organization</a:t>
            </a:r>
            <a:endParaRPr b="1" sz="3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/>
          <p:nvPr>
            <p:ph idx="1" type="body"/>
          </p:nvPr>
        </p:nvSpPr>
        <p:spPr>
          <a:xfrm>
            <a:off x="377425" y="1398875"/>
            <a:ext cx="84708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Focus: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The instructor will introduce the typical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departmental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organization and the roles and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responsibilities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of the different positions found in Naval Aviation squadrons. 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Discuss the roles and 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responsibilities</a:t>
            </a: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of the squadron front office.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Explain the roles and responsibilities of the five departments found in a squadron.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66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Know the departmental roles that Junior Officers will hold within the departments.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9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-US" sz="3600" u="none" cap="none" strike="noStrike">
                <a:solidFill>
                  <a:schemeClr val="lt1"/>
                </a:solidFill>
              </a:rPr>
              <a:t>Learning Objectives</a:t>
            </a:r>
            <a:endParaRPr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400" u="none" cap="none" strike="noStrike">
                <a:solidFill>
                  <a:srgbClr val="00337F"/>
                </a:solidFill>
              </a:rPr>
              <a:t>Squadron Organization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  <p:sp>
        <p:nvSpPr>
          <p:cNvPr id="130" name="Google Shape;130;p20"/>
          <p:cNvSpPr txBox="1"/>
          <p:nvPr/>
        </p:nvSpPr>
        <p:spPr>
          <a:xfrm>
            <a:off x="4447125" y="1750113"/>
            <a:ext cx="346435" cy="415498"/>
          </a:xfrm>
          <a:prstGeom prst="rect">
            <a:avLst/>
          </a:prstGeom>
          <a:solidFill>
            <a:srgbClr val="FF99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/>
          </a:p>
        </p:txBody>
      </p:sp>
      <p:sp>
        <p:nvSpPr>
          <p:cNvPr id="131" name="Google Shape;131;p20"/>
          <p:cNvSpPr txBox="1"/>
          <p:nvPr/>
        </p:nvSpPr>
        <p:spPr>
          <a:xfrm>
            <a:off x="4447125" y="1172418"/>
            <a:ext cx="346435" cy="415498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/>
          </a:p>
        </p:txBody>
      </p:sp>
      <p:cxnSp>
        <p:nvCxnSpPr>
          <p:cNvPr id="132" name="Google Shape;132;p20"/>
          <p:cNvCxnSpPr/>
          <p:nvPr/>
        </p:nvCxnSpPr>
        <p:spPr>
          <a:xfrm>
            <a:off x="4620343" y="1587916"/>
            <a:ext cx="0" cy="18909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33" name="Google Shape;133;p20"/>
          <p:cNvSpPr txBox="1"/>
          <p:nvPr/>
        </p:nvSpPr>
        <p:spPr>
          <a:xfrm>
            <a:off x="5056325" y="1592950"/>
            <a:ext cx="620700" cy="306300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134" name="Google Shape;134;p20"/>
          <p:cNvCxnSpPr>
            <a:stCxn id="131" idx="3"/>
          </p:cNvCxnSpPr>
          <p:nvPr/>
        </p:nvCxnSpPr>
        <p:spPr>
          <a:xfrm>
            <a:off x="4793560" y="1380167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5" name="Google Shape;135;p20"/>
          <p:cNvCxnSpPr>
            <a:stCxn id="130" idx="3"/>
          </p:cNvCxnSpPr>
          <p:nvPr/>
        </p:nvCxnSpPr>
        <p:spPr>
          <a:xfrm flipH="1" rot="10800000">
            <a:off x="4793560" y="1750262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6" name="Google Shape;136;p20"/>
          <p:cNvCxnSpPr/>
          <p:nvPr/>
        </p:nvCxnSpPr>
        <p:spPr>
          <a:xfrm>
            <a:off x="4626236" y="212572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7" name="Google Shape;137;p20"/>
          <p:cNvCxnSpPr/>
          <p:nvPr/>
        </p:nvCxnSpPr>
        <p:spPr>
          <a:xfrm>
            <a:off x="1641678" y="2363667"/>
            <a:ext cx="70637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8" name="Google Shape;138;p20"/>
          <p:cNvCxnSpPr/>
          <p:nvPr/>
        </p:nvCxnSpPr>
        <p:spPr>
          <a:xfrm>
            <a:off x="1654581" y="2368630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39" name="Google Shape;139;p20"/>
          <p:cNvCxnSpPr/>
          <p:nvPr/>
        </p:nvCxnSpPr>
        <p:spPr>
          <a:xfrm>
            <a:off x="333464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0" name="Google Shape;140;p20"/>
          <p:cNvCxnSpPr/>
          <p:nvPr/>
        </p:nvCxnSpPr>
        <p:spPr>
          <a:xfrm>
            <a:off x="534632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1" name="Google Shape;141;p20"/>
          <p:cNvCxnSpPr/>
          <p:nvPr/>
        </p:nvCxnSpPr>
        <p:spPr>
          <a:xfrm>
            <a:off x="7157981" y="2371782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42" name="Google Shape;142;p20"/>
          <p:cNvCxnSpPr/>
          <p:nvPr/>
        </p:nvCxnSpPr>
        <p:spPr>
          <a:xfrm>
            <a:off x="8705418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43" name="Google Shape;143;p20"/>
          <p:cNvSpPr txBox="1"/>
          <p:nvPr/>
        </p:nvSpPr>
        <p:spPr>
          <a:xfrm>
            <a:off x="1360200" y="2607858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144" name="Google Shape;144;p20"/>
          <p:cNvSpPr txBox="1"/>
          <p:nvPr/>
        </p:nvSpPr>
        <p:spPr>
          <a:xfrm>
            <a:off x="3040688" y="2609723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145" name="Google Shape;145;p20"/>
          <p:cNvSpPr txBox="1"/>
          <p:nvPr/>
        </p:nvSpPr>
        <p:spPr>
          <a:xfrm>
            <a:off x="4977927" y="2618753"/>
            <a:ext cx="729915" cy="253916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146" name="Google Shape;146;p20"/>
          <p:cNvSpPr txBox="1"/>
          <p:nvPr/>
        </p:nvSpPr>
        <p:spPr>
          <a:xfrm>
            <a:off x="6774299" y="2607858"/>
            <a:ext cx="771525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ADMINO</a:t>
            </a:r>
            <a:endParaRPr/>
          </a:p>
        </p:txBody>
      </p:sp>
      <p:sp>
        <p:nvSpPr>
          <p:cNvPr id="147" name="Google Shape;147;p20"/>
          <p:cNvSpPr txBox="1"/>
          <p:nvPr/>
        </p:nvSpPr>
        <p:spPr>
          <a:xfrm>
            <a:off x="8207933" y="2610180"/>
            <a:ext cx="885707" cy="253916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SAFETYO</a:t>
            </a:r>
            <a:endParaRPr/>
          </a:p>
        </p:txBody>
      </p:sp>
      <p:sp>
        <p:nvSpPr>
          <p:cNvPr id="148" name="Google Shape;148;p20"/>
          <p:cNvSpPr txBox="1"/>
          <p:nvPr/>
        </p:nvSpPr>
        <p:spPr>
          <a:xfrm>
            <a:off x="50350" y="3349700"/>
            <a:ext cx="960000" cy="738600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149" name="Google Shape;149;p20"/>
          <p:cNvSpPr txBox="1"/>
          <p:nvPr/>
        </p:nvSpPr>
        <p:spPr>
          <a:xfrm>
            <a:off x="188595" y="263280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150" name="Google Shape;150;p20"/>
          <p:cNvSpPr txBox="1"/>
          <p:nvPr/>
        </p:nvSpPr>
        <p:spPr>
          <a:xfrm>
            <a:off x="188595" y="440597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151" name="Google Shape;151;p20"/>
          <p:cNvSpPr txBox="1"/>
          <p:nvPr/>
        </p:nvSpPr>
        <p:spPr>
          <a:xfrm>
            <a:off x="188595" y="5152593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152" name="Google Shape;152;p20"/>
          <p:cNvSpPr txBox="1"/>
          <p:nvPr/>
        </p:nvSpPr>
        <p:spPr>
          <a:xfrm>
            <a:off x="188595" y="5863067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153" name="Google Shape;153;p20"/>
          <p:cNvCxnSpPr/>
          <p:nvPr/>
        </p:nvCxnSpPr>
        <p:spPr>
          <a:xfrm>
            <a:off x="-13494" y="3232347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154" name="Google Shape;154;p20"/>
          <p:cNvCxnSpPr/>
          <p:nvPr/>
        </p:nvCxnSpPr>
        <p:spPr>
          <a:xfrm>
            <a:off x="-13494" y="4161321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155" name="Google Shape;155;p20"/>
          <p:cNvCxnSpPr/>
          <p:nvPr/>
        </p:nvCxnSpPr>
        <p:spPr>
          <a:xfrm>
            <a:off x="-13494" y="4898270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156" name="Google Shape;156;p20"/>
          <p:cNvCxnSpPr/>
          <p:nvPr/>
        </p:nvCxnSpPr>
        <p:spPr>
          <a:xfrm>
            <a:off x="0" y="5635505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157" name="Google Shape;157;p20"/>
          <p:cNvSpPr txBox="1"/>
          <p:nvPr/>
        </p:nvSpPr>
        <p:spPr>
          <a:xfrm>
            <a:off x="1448599" y="4389635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158" name="Google Shape;158;p20"/>
          <p:cNvSpPr txBox="1"/>
          <p:nvPr/>
        </p:nvSpPr>
        <p:spPr>
          <a:xfrm>
            <a:off x="1688707" y="5085681"/>
            <a:ext cx="828949" cy="415498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/>
          </a:p>
        </p:txBody>
      </p:sp>
      <p:sp>
        <p:nvSpPr>
          <p:cNvPr id="159" name="Google Shape;159;p20"/>
          <p:cNvSpPr txBox="1"/>
          <p:nvPr/>
        </p:nvSpPr>
        <p:spPr>
          <a:xfrm>
            <a:off x="1076827" y="5862552"/>
            <a:ext cx="78567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0" name="Google Shape;160;p20"/>
          <p:cNvCxnSpPr/>
          <p:nvPr/>
        </p:nvCxnSpPr>
        <p:spPr>
          <a:xfrm>
            <a:off x="1397993" y="3070075"/>
            <a:ext cx="96012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1" name="Google Shape;161;p20"/>
          <p:cNvCxnSpPr/>
          <p:nvPr/>
        </p:nvCxnSpPr>
        <p:spPr>
          <a:xfrm>
            <a:off x="1648954" y="2892142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62" name="Google Shape;162;p20"/>
          <p:cNvSpPr txBox="1"/>
          <p:nvPr/>
        </p:nvSpPr>
        <p:spPr>
          <a:xfrm>
            <a:off x="2129337" y="3571443"/>
            <a:ext cx="553211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3" name="Google Shape;163;p20"/>
          <p:cNvCxnSpPr/>
          <p:nvPr/>
        </p:nvCxnSpPr>
        <p:spPr>
          <a:xfrm>
            <a:off x="2346108" y="3064947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4" name="Google Shape;164;p20"/>
          <p:cNvCxnSpPr/>
          <p:nvPr/>
        </p:nvCxnSpPr>
        <p:spPr>
          <a:xfrm>
            <a:off x="1398768" y="3059859"/>
            <a:ext cx="0" cy="281178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5" name="Google Shape;165;p20"/>
          <p:cNvCxnSpPr/>
          <p:nvPr/>
        </p:nvCxnSpPr>
        <p:spPr>
          <a:xfrm>
            <a:off x="2076236" y="3070075"/>
            <a:ext cx="0" cy="20231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6" name="Google Shape;166;p20"/>
          <p:cNvCxnSpPr/>
          <p:nvPr/>
        </p:nvCxnSpPr>
        <p:spPr>
          <a:xfrm>
            <a:off x="1748121" y="3083448"/>
            <a:ext cx="0" cy="13030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67" name="Google Shape;167;p20"/>
          <p:cNvSpPr txBox="1"/>
          <p:nvPr/>
        </p:nvSpPr>
        <p:spPr>
          <a:xfrm>
            <a:off x="3796750" y="2965589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168" name="Google Shape;168;p20"/>
          <p:cNvCxnSpPr>
            <a:stCxn id="144" idx="3"/>
            <a:endCxn id="167" idx="1"/>
          </p:cNvCxnSpPr>
          <p:nvPr/>
        </p:nvCxnSpPr>
        <p:spPr>
          <a:xfrm>
            <a:off x="3628537" y="2736681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69" name="Google Shape;169;p20"/>
          <p:cNvSpPr txBox="1"/>
          <p:nvPr/>
        </p:nvSpPr>
        <p:spPr>
          <a:xfrm>
            <a:off x="3049001" y="3276341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170" name="Google Shape;170;p20"/>
          <p:cNvSpPr txBox="1"/>
          <p:nvPr/>
        </p:nvSpPr>
        <p:spPr>
          <a:xfrm>
            <a:off x="2792350" y="3871040"/>
            <a:ext cx="422338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171" name="Google Shape;171;p20"/>
          <p:cNvSpPr txBox="1"/>
          <p:nvPr/>
        </p:nvSpPr>
        <p:spPr>
          <a:xfrm>
            <a:off x="3326776" y="3871040"/>
            <a:ext cx="530849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172" name="Google Shape;172;p20"/>
          <p:cNvCxnSpPr/>
          <p:nvPr/>
        </p:nvCxnSpPr>
        <p:spPr>
          <a:xfrm>
            <a:off x="3017694" y="3699405"/>
            <a:ext cx="145389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3" name="Google Shape;173;p20"/>
          <p:cNvCxnSpPr/>
          <p:nvPr/>
        </p:nvCxnSpPr>
        <p:spPr>
          <a:xfrm>
            <a:off x="3337153" y="3495755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4" name="Google Shape;174;p20"/>
          <p:cNvCxnSpPr/>
          <p:nvPr/>
        </p:nvCxnSpPr>
        <p:spPr>
          <a:xfrm>
            <a:off x="3026267" y="3698589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5" name="Google Shape;175;p20"/>
          <p:cNvCxnSpPr/>
          <p:nvPr/>
        </p:nvCxnSpPr>
        <p:spPr>
          <a:xfrm>
            <a:off x="3594909" y="3701446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6" name="Google Shape;176;p20"/>
          <p:cNvCxnSpPr/>
          <p:nvPr/>
        </p:nvCxnSpPr>
        <p:spPr>
          <a:xfrm>
            <a:off x="3334612" y="2887014"/>
            <a:ext cx="0" cy="3771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77" name="Google Shape;177;p20"/>
          <p:cNvSpPr txBox="1"/>
          <p:nvPr/>
        </p:nvSpPr>
        <p:spPr>
          <a:xfrm>
            <a:off x="2460990" y="4402222"/>
            <a:ext cx="479378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178" name="Google Shape;178;p20"/>
          <p:cNvCxnSpPr/>
          <p:nvPr/>
        </p:nvCxnSpPr>
        <p:spPr>
          <a:xfrm>
            <a:off x="2746305" y="3076618"/>
            <a:ext cx="58293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9" name="Google Shape;179;p20"/>
          <p:cNvCxnSpPr/>
          <p:nvPr/>
        </p:nvCxnSpPr>
        <p:spPr>
          <a:xfrm>
            <a:off x="2746305" y="3068046"/>
            <a:ext cx="0" cy="13373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80" name="Google Shape;180;p20"/>
          <p:cNvSpPr txBox="1"/>
          <p:nvPr/>
        </p:nvSpPr>
        <p:spPr>
          <a:xfrm>
            <a:off x="2753704" y="5087360"/>
            <a:ext cx="738300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/>
          </a:p>
        </p:txBody>
      </p:sp>
      <p:sp>
        <p:nvSpPr>
          <p:cNvPr id="181" name="Google Shape;181;p20"/>
          <p:cNvSpPr txBox="1"/>
          <p:nvPr/>
        </p:nvSpPr>
        <p:spPr>
          <a:xfrm>
            <a:off x="4240379" y="5087360"/>
            <a:ext cx="513058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182" name="Google Shape;182;p20"/>
          <p:cNvSpPr txBox="1"/>
          <p:nvPr/>
        </p:nvSpPr>
        <p:spPr>
          <a:xfrm>
            <a:off x="3550215" y="5087360"/>
            <a:ext cx="629835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/>
          </a:p>
        </p:txBody>
      </p:sp>
      <p:cxnSp>
        <p:nvCxnSpPr>
          <p:cNvPr id="183" name="Google Shape;183;p20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84" name="Google Shape;184;p20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85" name="Google Shape;185;p20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86" name="Google Shape;186;p20"/>
          <p:cNvCxnSpPr/>
          <p:nvPr/>
        </p:nvCxnSpPr>
        <p:spPr>
          <a:xfrm>
            <a:off x="4855568" y="3094808"/>
            <a:ext cx="104241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7" name="Google Shape;187;p20"/>
          <p:cNvCxnSpPr/>
          <p:nvPr/>
        </p:nvCxnSpPr>
        <p:spPr>
          <a:xfrm>
            <a:off x="5546508" y="3089680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88" name="Google Shape;188;p20"/>
          <p:cNvCxnSpPr/>
          <p:nvPr/>
        </p:nvCxnSpPr>
        <p:spPr>
          <a:xfrm>
            <a:off x="4856343" y="3084592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89" name="Google Shape;189;p20"/>
          <p:cNvCxnSpPr/>
          <p:nvPr/>
        </p:nvCxnSpPr>
        <p:spPr>
          <a:xfrm>
            <a:off x="5205696" y="3108180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0" name="Google Shape;190;p20"/>
          <p:cNvCxnSpPr/>
          <p:nvPr/>
        </p:nvCxnSpPr>
        <p:spPr>
          <a:xfrm>
            <a:off x="5351457" y="2895294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91" name="Google Shape;191;p20"/>
          <p:cNvSpPr txBox="1"/>
          <p:nvPr/>
        </p:nvSpPr>
        <p:spPr>
          <a:xfrm>
            <a:off x="5254300" y="3609064"/>
            <a:ext cx="601498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0"/>
          <p:cNvSpPr txBox="1"/>
          <p:nvPr/>
        </p:nvSpPr>
        <p:spPr>
          <a:xfrm>
            <a:off x="4923759" y="5090970"/>
            <a:ext cx="620630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TRAIN</a:t>
            </a:r>
            <a:endParaRPr/>
          </a:p>
        </p:txBody>
      </p:sp>
      <p:sp>
        <p:nvSpPr>
          <p:cNvPr id="193" name="Google Shape;193;p20"/>
          <p:cNvSpPr txBox="1"/>
          <p:nvPr/>
        </p:nvSpPr>
        <p:spPr>
          <a:xfrm>
            <a:off x="5604720" y="5089427"/>
            <a:ext cx="640514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TRAIN</a:t>
            </a:r>
            <a:endParaRPr/>
          </a:p>
        </p:txBody>
      </p:sp>
      <p:sp>
        <p:nvSpPr>
          <p:cNvPr id="194" name="Google Shape;194;p20"/>
          <p:cNvSpPr txBox="1"/>
          <p:nvPr/>
        </p:nvSpPr>
        <p:spPr>
          <a:xfrm>
            <a:off x="4554818" y="5771048"/>
            <a:ext cx="768479" cy="415498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195" name="Google Shape;195;p20"/>
          <p:cNvCxnSpPr/>
          <p:nvPr/>
        </p:nvCxnSpPr>
        <p:spPr>
          <a:xfrm>
            <a:off x="5896895" y="3086784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96" name="Google Shape;196;p20"/>
          <p:cNvSpPr txBox="1"/>
          <p:nvPr/>
        </p:nvSpPr>
        <p:spPr>
          <a:xfrm>
            <a:off x="6136369" y="5854494"/>
            <a:ext cx="454511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197" name="Google Shape;197;p20"/>
          <p:cNvSpPr txBox="1"/>
          <p:nvPr/>
        </p:nvSpPr>
        <p:spPr>
          <a:xfrm>
            <a:off x="6643451" y="5854500"/>
            <a:ext cx="479400" cy="415500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198" name="Google Shape;198;p20"/>
          <p:cNvSpPr txBox="1"/>
          <p:nvPr/>
        </p:nvSpPr>
        <p:spPr>
          <a:xfrm>
            <a:off x="6894313" y="5174462"/>
            <a:ext cx="561557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/>
          </a:p>
        </p:txBody>
      </p:sp>
      <p:sp>
        <p:nvSpPr>
          <p:cNvPr id="199" name="Google Shape;199;p20"/>
          <p:cNvSpPr txBox="1"/>
          <p:nvPr/>
        </p:nvSpPr>
        <p:spPr>
          <a:xfrm>
            <a:off x="7257329" y="5854494"/>
            <a:ext cx="533160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00" name="Google Shape;200;p20"/>
          <p:cNvCxnSpPr/>
          <p:nvPr/>
        </p:nvCxnSpPr>
        <p:spPr>
          <a:xfrm>
            <a:off x="6348141" y="3089680"/>
            <a:ext cx="1152144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1" name="Google Shape;201;p20"/>
          <p:cNvCxnSpPr/>
          <p:nvPr/>
        </p:nvCxnSpPr>
        <p:spPr>
          <a:xfrm>
            <a:off x="7161213" y="2890167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2" name="Google Shape;202;p20"/>
          <p:cNvCxnSpPr/>
          <p:nvPr/>
        </p:nvCxnSpPr>
        <p:spPr>
          <a:xfrm>
            <a:off x="6348141" y="3081686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3" name="Google Shape;203;p20"/>
          <p:cNvCxnSpPr/>
          <p:nvPr/>
        </p:nvCxnSpPr>
        <p:spPr>
          <a:xfrm>
            <a:off x="6842879" y="3085062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4" name="Google Shape;204;p20"/>
          <p:cNvCxnSpPr/>
          <p:nvPr/>
        </p:nvCxnSpPr>
        <p:spPr>
          <a:xfrm>
            <a:off x="7175126" y="3091035"/>
            <a:ext cx="0" cy="20916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05" name="Google Shape;205;p20"/>
          <p:cNvCxnSpPr/>
          <p:nvPr/>
        </p:nvCxnSpPr>
        <p:spPr>
          <a:xfrm>
            <a:off x="7499270" y="3078648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06" name="Google Shape;206;p20"/>
          <p:cNvSpPr txBox="1"/>
          <p:nvPr/>
        </p:nvSpPr>
        <p:spPr>
          <a:xfrm>
            <a:off x="7573960" y="4360394"/>
            <a:ext cx="739590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207" name="Google Shape;207;p20"/>
          <p:cNvSpPr txBox="1"/>
          <p:nvPr/>
        </p:nvSpPr>
        <p:spPr>
          <a:xfrm>
            <a:off x="8420066" y="4359581"/>
            <a:ext cx="673574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208" name="Google Shape;208;p20"/>
          <p:cNvCxnSpPr/>
          <p:nvPr/>
        </p:nvCxnSpPr>
        <p:spPr>
          <a:xfrm>
            <a:off x="8010368" y="3090656"/>
            <a:ext cx="78867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9" name="Google Shape;209;p20"/>
          <p:cNvCxnSpPr/>
          <p:nvPr/>
        </p:nvCxnSpPr>
        <p:spPr>
          <a:xfrm>
            <a:off x="8729142" y="2891142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10" name="Google Shape;210;p20"/>
          <p:cNvCxnSpPr/>
          <p:nvPr/>
        </p:nvCxnSpPr>
        <p:spPr>
          <a:xfrm>
            <a:off x="8012799" y="3081686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11" name="Google Shape;211;p20"/>
          <p:cNvCxnSpPr/>
          <p:nvPr/>
        </p:nvCxnSpPr>
        <p:spPr>
          <a:xfrm>
            <a:off x="8807979" y="3075609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12" name="Google Shape;212;p20"/>
          <p:cNvSpPr txBox="1"/>
          <p:nvPr/>
        </p:nvSpPr>
        <p:spPr>
          <a:xfrm>
            <a:off x="8019922" y="5771048"/>
            <a:ext cx="725301" cy="415498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213" name="Google Shape;213;p20"/>
          <p:cNvCxnSpPr/>
          <p:nvPr/>
        </p:nvCxnSpPr>
        <p:spPr>
          <a:xfrm>
            <a:off x="8366807" y="3089274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1"/>
          <p:cNvSpPr txBox="1"/>
          <p:nvPr>
            <p:ph idx="1" type="body"/>
          </p:nvPr>
        </p:nvSpPr>
        <p:spPr>
          <a:xfrm>
            <a:off x="457200" y="1295400"/>
            <a:ext cx="8361900" cy="526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spcBef>
                <a:spcPts val="640"/>
              </a:spcBef>
              <a:spcAft>
                <a:spcPts val="0"/>
              </a:spcAft>
              <a:buSzPts val="2800"/>
              <a:buChar char="•"/>
            </a:pPr>
            <a:r>
              <a:rPr lang="en-US" sz="2800"/>
              <a:t>Naval Aviation squadrons come in many different shapes depending on community, location, size, etc. </a:t>
            </a:r>
            <a:endParaRPr sz="2800"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b="1" i="1" lang="en-US" sz="2800"/>
              <a:t>This can possibly affect a squadron’s organization.</a:t>
            </a:r>
            <a:endParaRPr b="1" i="1" sz="2800"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 sz="2800"/>
              <a:t>Example:</a:t>
            </a:r>
            <a:endParaRPr sz="2800"/>
          </a:p>
          <a:p>
            <a:pPr indent="-393700" lvl="1" marL="914400" rtl="0" algn="l"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lang="en-US" sz="2600"/>
              <a:t>No Training Department</a:t>
            </a:r>
            <a:endParaRPr sz="2600"/>
          </a:p>
          <a:p>
            <a:pPr indent="-393700" lvl="1" marL="914400" rtl="0" algn="l"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lang="en-US" sz="2600"/>
              <a:t>Different JO tier levels</a:t>
            </a:r>
            <a:endParaRPr sz="2600"/>
          </a:p>
          <a:p>
            <a:pPr indent="-393700" lvl="1" marL="914400" rtl="0" algn="l"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lang="en-US" sz="2600"/>
              <a:t>Different JO roles</a:t>
            </a:r>
            <a:endParaRPr sz="2600"/>
          </a:p>
          <a:p>
            <a:pPr indent="-393700" lvl="1" marL="914400" rtl="0" algn="l">
              <a:spcBef>
                <a:spcPts val="0"/>
              </a:spcBef>
              <a:spcAft>
                <a:spcPts val="0"/>
              </a:spcAft>
              <a:buSzPts val="2600"/>
              <a:buChar char="–"/>
            </a:pPr>
            <a:r>
              <a:rPr lang="en-US" sz="2600"/>
              <a:t>Multiple JOs in the same role </a:t>
            </a:r>
            <a:endParaRPr sz="2600"/>
          </a:p>
        </p:txBody>
      </p:sp>
      <p:sp>
        <p:nvSpPr>
          <p:cNvPr id="220" name="Google Shape;220;p21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Squadron Organization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2"/>
          <p:cNvSpPr txBox="1"/>
          <p:nvPr>
            <p:ph idx="1" type="body"/>
          </p:nvPr>
        </p:nvSpPr>
        <p:spPr>
          <a:xfrm>
            <a:off x="369575" y="1295400"/>
            <a:ext cx="8601300" cy="525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508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</a:rPr>
              <a:t> Commanding Officer (CO)</a:t>
            </a:r>
            <a:endParaRPr b="1" sz="1800"/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Responsible for everything within a squadron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“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Skipper</a:t>
            </a:r>
            <a:r>
              <a:rPr lang="en-US" sz="1800"/>
              <a:t>” (different from SWO community)</a:t>
            </a:r>
            <a:endParaRPr sz="1800"/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Operations side of the squadron</a:t>
            </a:r>
            <a:r>
              <a:rPr lang="en-US" sz="1800"/>
              <a:t> (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depending on indiv</a:t>
            </a:r>
            <a:r>
              <a:rPr lang="en-US" sz="1800"/>
              <a:t>idual squadron nuances)</a:t>
            </a:r>
            <a:endParaRPr sz="1800"/>
          </a:p>
          <a:p>
            <a:pPr indent="-508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i="0" lang="en-US" sz="1800" u="none" cap="none" strike="noStrike">
                <a:solidFill>
                  <a:schemeClr val="dk1"/>
                </a:solidFill>
              </a:rPr>
              <a:t> Executive </a:t>
            </a:r>
            <a:r>
              <a:rPr b="1" lang="en-US" sz="1800"/>
              <a:t>Officer (XO)</a:t>
            </a:r>
            <a:endParaRPr b="1" sz="1800"/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Skipper</a:t>
            </a:r>
            <a:r>
              <a:rPr lang="en-US" sz="1800"/>
              <a:t>’s r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ight hand</a:t>
            </a:r>
            <a:r>
              <a:rPr lang="en-US" sz="1800"/>
              <a:t> 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44450" lvl="1" marL="7429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Responsible to the CO; preparing to assume CO </a:t>
            </a:r>
            <a:r>
              <a:rPr lang="en-US" sz="1800"/>
              <a:t>responsibilities</a:t>
            </a:r>
            <a:r>
              <a:rPr lang="en-US" sz="1800"/>
              <a:t> after change of command </a:t>
            </a:r>
            <a:endParaRPr sz="1800"/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Admin side of the squadron</a:t>
            </a:r>
            <a:r>
              <a:rPr lang="en-US" sz="1800"/>
              <a:t> (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dependi</a:t>
            </a:r>
            <a:r>
              <a:rPr lang="en-US" sz="1800"/>
              <a:t>ng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on</a:t>
            </a:r>
            <a:r>
              <a:rPr lang="en-US" sz="1800"/>
              <a:t>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individual squadron nuances)</a:t>
            </a:r>
            <a:endParaRPr sz="1800"/>
          </a:p>
          <a:p>
            <a:pPr indent="-508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1" lang="en-US" sz="1800"/>
              <a:t>Command Master Chief (</a:t>
            </a:r>
            <a:r>
              <a:rPr b="1" i="0" lang="en-US" sz="1800" u="none" cap="none" strike="noStrike">
                <a:solidFill>
                  <a:schemeClr val="dk1"/>
                </a:solidFill>
              </a:rPr>
              <a:t>CMC)</a:t>
            </a:r>
            <a:endParaRPr b="1" sz="1800"/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Enlisted advisor to the CO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444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Monitor squadron’s organizational health</a:t>
            </a:r>
            <a:endParaRPr sz="1800"/>
          </a:p>
          <a:p>
            <a:pPr indent="698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6" name="Google Shape;226;p22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/>
              <a:t>“</a:t>
            </a:r>
            <a:r>
              <a:rPr b="1" i="0" lang="en-US" sz="4400" u="none" cap="none" strike="noStrike">
                <a:solidFill>
                  <a:srgbClr val="00337F"/>
                </a:solidFill>
              </a:rPr>
              <a:t>Triad</a:t>
            </a:r>
            <a:r>
              <a:rPr b="1" lang="en-US"/>
              <a:t>” / “Front Office”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  <p:grpSp>
        <p:nvGrpSpPr>
          <p:cNvPr id="227" name="Google Shape;227;p22"/>
          <p:cNvGrpSpPr/>
          <p:nvPr/>
        </p:nvGrpSpPr>
        <p:grpSpPr>
          <a:xfrm>
            <a:off x="6677068" y="4949681"/>
            <a:ext cx="1962241" cy="1523577"/>
            <a:chOff x="7612527" y="1295400"/>
            <a:chExt cx="1082138" cy="960944"/>
          </a:xfrm>
        </p:grpSpPr>
        <p:sp>
          <p:nvSpPr>
            <p:cNvPr id="228" name="Google Shape;228;p22"/>
            <p:cNvSpPr txBox="1"/>
            <p:nvPr/>
          </p:nvSpPr>
          <p:spPr>
            <a:xfrm>
              <a:off x="7612527" y="1873095"/>
              <a:ext cx="346435" cy="383249"/>
            </a:xfrm>
            <a:prstGeom prst="rect">
              <a:avLst/>
            </a:prstGeom>
            <a:solidFill>
              <a:schemeClr val="accent6"/>
            </a:solidFill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r>
                <a:t/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Font typeface="Arial"/>
                <a:buNone/>
              </a:pPr>
              <a:r>
                <a:rPr b="0" i="0" lang="en-US" sz="1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XO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r>
                <a:t/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22"/>
            <p:cNvSpPr txBox="1"/>
            <p:nvPr/>
          </p:nvSpPr>
          <p:spPr>
            <a:xfrm>
              <a:off x="7612527" y="1295400"/>
              <a:ext cx="346500" cy="383100"/>
            </a:xfrm>
            <a:prstGeom prst="rect">
              <a:avLst/>
            </a:prstGeom>
            <a:solidFill>
              <a:srgbClr val="FF0000"/>
            </a:solidFill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r>
                <a:t/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Font typeface="Arial"/>
                <a:buNone/>
              </a:pPr>
              <a:r>
                <a:rPr b="0" i="0" lang="en-US" sz="1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CO</a:t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r>
                <a:t/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30" name="Google Shape;230;p22"/>
            <p:cNvCxnSpPr>
              <a:endCxn id="228" idx="0"/>
            </p:cNvCxnSpPr>
            <p:nvPr/>
          </p:nvCxnSpPr>
          <p:spPr>
            <a:xfrm>
              <a:off x="7784245" y="1678695"/>
              <a:ext cx="1500" cy="1944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sp>
          <p:nvSpPr>
            <p:cNvPr id="231" name="Google Shape;231;p22"/>
            <p:cNvSpPr txBox="1"/>
            <p:nvPr/>
          </p:nvSpPr>
          <p:spPr>
            <a:xfrm>
              <a:off x="8221734" y="1715921"/>
              <a:ext cx="472931" cy="383249"/>
            </a:xfrm>
            <a:prstGeom prst="rect">
              <a:avLst/>
            </a:prstGeom>
            <a:solidFill>
              <a:srgbClr val="FF0000"/>
            </a:solidFill>
            <a:ln cap="flat" cmpd="sng" w="254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r>
                <a:t/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Font typeface="Arial"/>
                <a:buNone/>
              </a:pPr>
              <a:r>
                <a:rPr b="0" i="0" lang="en-US" sz="1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CMC</a:t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r>
                <a:t/>
              </a:r>
              <a:endParaRPr b="0" i="0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32" name="Google Shape;232;p22"/>
            <p:cNvCxnSpPr>
              <a:stCxn id="229" idx="3"/>
            </p:cNvCxnSpPr>
            <p:nvPr/>
          </p:nvCxnSpPr>
          <p:spPr>
            <a:xfrm>
              <a:off x="7959027" y="1486950"/>
              <a:ext cx="262800" cy="2238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233" name="Google Shape;233;p22"/>
            <p:cNvCxnSpPr>
              <a:stCxn id="228" idx="3"/>
            </p:cNvCxnSpPr>
            <p:nvPr/>
          </p:nvCxnSpPr>
          <p:spPr>
            <a:xfrm flipH="1" rot="10800000">
              <a:off x="7958962" y="1873019"/>
              <a:ext cx="262800" cy="191700"/>
            </a:xfrm>
            <a:prstGeom prst="straightConnector1">
              <a:avLst/>
            </a:prstGeom>
            <a:noFill/>
            <a:ln cap="flat" cmpd="sng" w="28575">
              <a:solidFill>
                <a:schemeClr val="dk1"/>
              </a:solidFill>
              <a:prstDash val="solid"/>
              <a:round/>
              <a:headEnd len="sm" w="sm" type="none"/>
              <a:tailEnd len="med" w="med" type="triangle"/>
            </a:ln>
          </p:spPr>
        </p:cxn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3"/>
          <p:cNvSpPr txBox="1"/>
          <p:nvPr>
            <p:ph idx="1" type="body"/>
          </p:nvPr>
        </p:nvSpPr>
        <p:spPr>
          <a:xfrm>
            <a:off x="745000" y="1354575"/>
            <a:ext cx="77724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</a:rPr>
              <a:t>Operations</a:t>
            </a:r>
            <a:endParaRPr b="1"/>
          </a:p>
          <a:p>
            <a:pPr indent="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</a:rPr>
              <a:t>Maintenance</a:t>
            </a:r>
            <a:endParaRPr b="1"/>
          </a:p>
          <a:p>
            <a:pPr indent="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</a:rPr>
              <a:t>Training</a:t>
            </a:r>
            <a:endParaRPr b="1"/>
          </a:p>
          <a:p>
            <a:pPr indent="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</a:rPr>
              <a:t>Admin</a:t>
            </a:r>
            <a:endParaRPr b="1"/>
          </a:p>
          <a:p>
            <a:pPr indent="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chemeClr val="dk1"/>
                </a:solidFill>
              </a:rPr>
              <a:t>Safety</a:t>
            </a:r>
            <a:endParaRPr b="1" i="0" sz="3200" u="none" cap="none" strike="noStrike">
              <a:solidFill>
                <a:schemeClr val="dk1"/>
              </a:solidFill>
            </a:endParaRPr>
          </a:p>
          <a:p>
            <a:pPr indent="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000"/>
              <a:t>Each department is led by a Department Head, a JO and/or LDO/Warrant Officer, and one or more senior enlisted. </a:t>
            </a:r>
            <a:endParaRPr sz="3000"/>
          </a:p>
        </p:txBody>
      </p:sp>
      <p:sp>
        <p:nvSpPr>
          <p:cNvPr id="240" name="Google Shape;240;p23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 sz="3600">
                <a:solidFill>
                  <a:srgbClr val="00337F"/>
                </a:solidFill>
              </a:rPr>
              <a:t>Five Squadron </a:t>
            </a:r>
            <a:r>
              <a:rPr b="1" i="0" lang="en-US" sz="3600" u="none" cap="none" strike="noStrike">
                <a:solidFill>
                  <a:srgbClr val="00337F"/>
                </a:solidFill>
              </a:rPr>
              <a:t>Departments</a:t>
            </a:r>
            <a:endParaRPr b="1" i="0" sz="36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4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O</a:t>
            </a:r>
            <a:r>
              <a:rPr b="1" lang="en-US" sz="4000"/>
              <a:t>perations</a:t>
            </a:r>
            <a:r>
              <a:rPr b="1" i="0" lang="en-US" sz="4000" u="none" cap="none" strike="noStrike">
                <a:solidFill>
                  <a:srgbClr val="00337F"/>
                </a:solidFill>
              </a:rPr>
              <a:t>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  <p:sp>
        <p:nvSpPr>
          <p:cNvPr id="246" name="Google Shape;246;p24"/>
          <p:cNvSpPr txBox="1"/>
          <p:nvPr/>
        </p:nvSpPr>
        <p:spPr>
          <a:xfrm>
            <a:off x="4447125" y="1750113"/>
            <a:ext cx="346435" cy="415498"/>
          </a:xfrm>
          <a:prstGeom prst="rect">
            <a:avLst/>
          </a:prstGeom>
          <a:solidFill>
            <a:schemeClr val="accent6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/>
          </a:p>
        </p:txBody>
      </p:sp>
      <p:sp>
        <p:nvSpPr>
          <p:cNvPr id="247" name="Google Shape;247;p24"/>
          <p:cNvSpPr txBox="1"/>
          <p:nvPr/>
        </p:nvSpPr>
        <p:spPr>
          <a:xfrm>
            <a:off x="4447125" y="1172418"/>
            <a:ext cx="346435" cy="415498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/>
          </a:p>
        </p:txBody>
      </p:sp>
      <p:cxnSp>
        <p:nvCxnSpPr>
          <p:cNvPr id="248" name="Google Shape;248;p24"/>
          <p:cNvCxnSpPr/>
          <p:nvPr/>
        </p:nvCxnSpPr>
        <p:spPr>
          <a:xfrm>
            <a:off x="4620343" y="1587916"/>
            <a:ext cx="0" cy="18909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49" name="Google Shape;249;p24"/>
          <p:cNvSpPr txBox="1"/>
          <p:nvPr/>
        </p:nvSpPr>
        <p:spPr>
          <a:xfrm>
            <a:off x="5056332" y="1592939"/>
            <a:ext cx="548388" cy="253916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250" name="Google Shape;250;p24"/>
          <p:cNvCxnSpPr>
            <a:stCxn id="247" idx="3"/>
          </p:cNvCxnSpPr>
          <p:nvPr/>
        </p:nvCxnSpPr>
        <p:spPr>
          <a:xfrm>
            <a:off x="4793560" y="1380167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1" name="Google Shape;251;p24"/>
          <p:cNvCxnSpPr>
            <a:stCxn id="246" idx="3"/>
          </p:cNvCxnSpPr>
          <p:nvPr/>
        </p:nvCxnSpPr>
        <p:spPr>
          <a:xfrm flipH="1" rot="10800000">
            <a:off x="4793560" y="1750262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2" name="Google Shape;252;p24"/>
          <p:cNvCxnSpPr/>
          <p:nvPr/>
        </p:nvCxnSpPr>
        <p:spPr>
          <a:xfrm>
            <a:off x="4626236" y="212572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3" name="Google Shape;253;p24"/>
          <p:cNvCxnSpPr/>
          <p:nvPr/>
        </p:nvCxnSpPr>
        <p:spPr>
          <a:xfrm>
            <a:off x="1641678" y="2363667"/>
            <a:ext cx="70637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4" name="Google Shape;254;p24"/>
          <p:cNvCxnSpPr/>
          <p:nvPr/>
        </p:nvCxnSpPr>
        <p:spPr>
          <a:xfrm>
            <a:off x="1654581" y="2368630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5" name="Google Shape;255;p24"/>
          <p:cNvCxnSpPr/>
          <p:nvPr/>
        </p:nvCxnSpPr>
        <p:spPr>
          <a:xfrm>
            <a:off x="333464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6" name="Google Shape;256;p24"/>
          <p:cNvCxnSpPr/>
          <p:nvPr/>
        </p:nvCxnSpPr>
        <p:spPr>
          <a:xfrm>
            <a:off x="534632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7" name="Google Shape;257;p24"/>
          <p:cNvCxnSpPr/>
          <p:nvPr/>
        </p:nvCxnSpPr>
        <p:spPr>
          <a:xfrm>
            <a:off x="7157981" y="2371782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58" name="Google Shape;258;p24"/>
          <p:cNvCxnSpPr/>
          <p:nvPr/>
        </p:nvCxnSpPr>
        <p:spPr>
          <a:xfrm>
            <a:off x="8705418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59" name="Google Shape;259;p24"/>
          <p:cNvSpPr txBox="1"/>
          <p:nvPr/>
        </p:nvSpPr>
        <p:spPr>
          <a:xfrm>
            <a:off x="1360200" y="2607858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260" name="Google Shape;260;p24"/>
          <p:cNvSpPr txBox="1"/>
          <p:nvPr/>
        </p:nvSpPr>
        <p:spPr>
          <a:xfrm>
            <a:off x="3040688" y="2609723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261" name="Google Shape;261;p24"/>
          <p:cNvSpPr txBox="1"/>
          <p:nvPr/>
        </p:nvSpPr>
        <p:spPr>
          <a:xfrm>
            <a:off x="4977927" y="2618753"/>
            <a:ext cx="729915" cy="253916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262" name="Google Shape;262;p24"/>
          <p:cNvSpPr txBox="1"/>
          <p:nvPr/>
        </p:nvSpPr>
        <p:spPr>
          <a:xfrm>
            <a:off x="6774299" y="2607858"/>
            <a:ext cx="771525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ADMINO</a:t>
            </a:r>
            <a:endParaRPr/>
          </a:p>
        </p:txBody>
      </p:sp>
      <p:sp>
        <p:nvSpPr>
          <p:cNvPr id="263" name="Google Shape;263;p24"/>
          <p:cNvSpPr txBox="1"/>
          <p:nvPr/>
        </p:nvSpPr>
        <p:spPr>
          <a:xfrm>
            <a:off x="8207933" y="2610180"/>
            <a:ext cx="885707" cy="253916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SAFETYO</a:t>
            </a:r>
            <a:endParaRPr/>
          </a:p>
        </p:txBody>
      </p:sp>
      <p:sp>
        <p:nvSpPr>
          <p:cNvPr id="264" name="Google Shape;264;p24"/>
          <p:cNvSpPr txBox="1"/>
          <p:nvPr/>
        </p:nvSpPr>
        <p:spPr>
          <a:xfrm>
            <a:off x="50360" y="3349688"/>
            <a:ext cx="815463" cy="73866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265" name="Google Shape;265;p24"/>
          <p:cNvSpPr txBox="1"/>
          <p:nvPr/>
        </p:nvSpPr>
        <p:spPr>
          <a:xfrm>
            <a:off x="188595" y="263280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266" name="Google Shape;266;p24"/>
          <p:cNvSpPr txBox="1"/>
          <p:nvPr/>
        </p:nvSpPr>
        <p:spPr>
          <a:xfrm>
            <a:off x="188595" y="440597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267" name="Google Shape;267;p24"/>
          <p:cNvSpPr txBox="1"/>
          <p:nvPr/>
        </p:nvSpPr>
        <p:spPr>
          <a:xfrm>
            <a:off x="188595" y="5152593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268" name="Google Shape;268;p24"/>
          <p:cNvSpPr txBox="1"/>
          <p:nvPr/>
        </p:nvSpPr>
        <p:spPr>
          <a:xfrm>
            <a:off x="188595" y="5863067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269" name="Google Shape;269;p24"/>
          <p:cNvCxnSpPr/>
          <p:nvPr/>
        </p:nvCxnSpPr>
        <p:spPr>
          <a:xfrm>
            <a:off x="-13494" y="3232347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270" name="Google Shape;270;p24"/>
          <p:cNvCxnSpPr/>
          <p:nvPr/>
        </p:nvCxnSpPr>
        <p:spPr>
          <a:xfrm>
            <a:off x="-13494" y="4161321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271" name="Google Shape;271;p24"/>
          <p:cNvCxnSpPr/>
          <p:nvPr/>
        </p:nvCxnSpPr>
        <p:spPr>
          <a:xfrm>
            <a:off x="-13494" y="4898270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272" name="Google Shape;272;p24"/>
          <p:cNvCxnSpPr/>
          <p:nvPr/>
        </p:nvCxnSpPr>
        <p:spPr>
          <a:xfrm>
            <a:off x="0" y="5635505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273" name="Google Shape;273;p24"/>
          <p:cNvSpPr txBox="1"/>
          <p:nvPr/>
        </p:nvSpPr>
        <p:spPr>
          <a:xfrm>
            <a:off x="1448599" y="4389635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274" name="Google Shape;274;p24"/>
          <p:cNvSpPr txBox="1"/>
          <p:nvPr/>
        </p:nvSpPr>
        <p:spPr>
          <a:xfrm>
            <a:off x="1688707" y="5085681"/>
            <a:ext cx="828949" cy="415498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/>
          </a:p>
        </p:txBody>
      </p:sp>
      <p:sp>
        <p:nvSpPr>
          <p:cNvPr id="275" name="Google Shape;275;p24"/>
          <p:cNvSpPr txBox="1"/>
          <p:nvPr/>
        </p:nvSpPr>
        <p:spPr>
          <a:xfrm>
            <a:off x="1076827" y="5862552"/>
            <a:ext cx="78567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6" name="Google Shape;276;p24"/>
          <p:cNvCxnSpPr/>
          <p:nvPr/>
        </p:nvCxnSpPr>
        <p:spPr>
          <a:xfrm>
            <a:off x="1397993" y="3070075"/>
            <a:ext cx="96012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77" name="Google Shape;277;p24"/>
          <p:cNvCxnSpPr/>
          <p:nvPr/>
        </p:nvCxnSpPr>
        <p:spPr>
          <a:xfrm>
            <a:off x="1648954" y="2892142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78" name="Google Shape;278;p24"/>
          <p:cNvSpPr txBox="1"/>
          <p:nvPr/>
        </p:nvSpPr>
        <p:spPr>
          <a:xfrm>
            <a:off x="2129337" y="3571443"/>
            <a:ext cx="553211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9" name="Google Shape;279;p24"/>
          <p:cNvCxnSpPr/>
          <p:nvPr/>
        </p:nvCxnSpPr>
        <p:spPr>
          <a:xfrm>
            <a:off x="2346108" y="3064947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0" name="Google Shape;280;p24"/>
          <p:cNvCxnSpPr/>
          <p:nvPr/>
        </p:nvCxnSpPr>
        <p:spPr>
          <a:xfrm>
            <a:off x="1398768" y="3059859"/>
            <a:ext cx="0" cy="281178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1" name="Google Shape;281;p24"/>
          <p:cNvCxnSpPr/>
          <p:nvPr/>
        </p:nvCxnSpPr>
        <p:spPr>
          <a:xfrm>
            <a:off x="2076236" y="3070075"/>
            <a:ext cx="0" cy="20231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2" name="Google Shape;282;p24"/>
          <p:cNvCxnSpPr/>
          <p:nvPr/>
        </p:nvCxnSpPr>
        <p:spPr>
          <a:xfrm>
            <a:off x="1748121" y="3083448"/>
            <a:ext cx="0" cy="13030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83" name="Google Shape;283;p24"/>
          <p:cNvSpPr txBox="1"/>
          <p:nvPr/>
        </p:nvSpPr>
        <p:spPr>
          <a:xfrm>
            <a:off x="3796750" y="2965589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284" name="Google Shape;284;p24"/>
          <p:cNvCxnSpPr>
            <a:stCxn id="260" idx="3"/>
            <a:endCxn id="283" idx="1"/>
          </p:cNvCxnSpPr>
          <p:nvPr/>
        </p:nvCxnSpPr>
        <p:spPr>
          <a:xfrm>
            <a:off x="3628537" y="2736681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85" name="Google Shape;285;p24"/>
          <p:cNvSpPr txBox="1"/>
          <p:nvPr/>
        </p:nvSpPr>
        <p:spPr>
          <a:xfrm>
            <a:off x="3049001" y="3276341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286" name="Google Shape;286;p24"/>
          <p:cNvSpPr txBox="1"/>
          <p:nvPr/>
        </p:nvSpPr>
        <p:spPr>
          <a:xfrm>
            <a:off x="2792350" y="3871040"/>
            <a:ext cx="422338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287" name="Google Shape;287;p24"/>
          <p:cNvSpPr txBox="1"/>
          <p:nvPr/>
        </p:nvSpPr>
        <p:spPr>
          <a:xfrm>
            <a:off x="3326776" y="3871040"/>
            <a:ext cx="530849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288" name="Google Shape;288;p24"/>
          <p:cNvCxnSpPr/>
          <p:nvPr/>
        </p:nvCxnSpPr>
        <p:spPr>
          <a:xfrm>
            <a:off x="3017694" y="3699405"/>
            <a:ext cx="145389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9" name="Google Shape;289;p24"/>
          <p:cNvCxnSpPr/>
          <p:nvPr/>
        </p:nvCxnSpPr>
        <p:spPr>
          <a:xfrm>
            <a:off x="3337153" y="3495755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90" name="Google Shape;290;p24"/>
          <p:cNvCxnSpPr/>
          <p:nvPr/>
        </p:nvCxnSpPr>
        <p:spPr>
          <a:xfrm>
            <a:off x="3026267" y="3698589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91" name="Google Shape;291;p24"/>
          <p:cNvCxnSpPr/>
          <p:nvPr/>
        </p:nvCxnSpPr>
        <p:spPr>
          <a:xfrm>
            <a:off x="3594909" y="3701446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92" name="Google Shape;292;p24"/>
          <p:cNvCxnSpPr/>
          <p:nvPr/>
        </p:nvCxnSpPr>
        <p:spPr>
          <a:xfrm>
            <a:off x="3334612" y="2887014"/>
            <a:ext cx="0" cy="3771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93" name="Google Shape;293;p24"/>
          <p:cNvSpPr txBox="1"/>
          <p:nvPr/>
        </p:nvSpPr>
        <p:spPr>
          <a:xfrm>
            <a:off x="2460990" y="4402222"/>
            <a:ext cx="479378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294" name="Google Shape;294;p24"/>
          <p:cNvCxnSpPr/>
          <p:nvPr/>
        </p:nvCxnSpPr>
        <p:spPr>
          <a:xfrm>
            <a:off x="2746305" y="3076618"/>
            <a:ext cx="58293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95" name="Google Shape;295;p24"/>
          <p:cNvCxnSpPr/>
          <p:nvPr/>
        </p:nvCxnSpPr>
        <p:spPr>
          <a:xfrm>
            <a:off x="2746305" y="3068046"/>
            <a:ext cx="0" cy="13373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296" name="Google Shape;296;p24"/>
          <p:cNvSpPr txBox="1"/>
          <p:nvPr/>
        </p:nvSpPr>
        <p:spPr>
          <a:xfrm>
            <a:off x="2753704" y="5087360"/>
            <a:ext cx="738300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/>
          </a:p>
        </p:txBody>
      </p:sp>
      <p:sp>
        <p:nvSpPr>
          <p:cNvPr id="297" name="Google Shape;297;p24"/>
          <p:cNvSpPr txBox="1"/>
          <p:nvPr/>
        </p:nvSpPr>
        <p:spPr>
          <a:xfrm>
            <a:off x="4240379" y="5087360"/>
            <a:ext cx="513058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298" name="Google Shape;298;p24"/>
          <p:cNvSpPr txBox="1"/>
          <p:nvPr/>
        </p:nvSpPr>
        <p:spPr>
          <a:xfrm>
            <a:off x="3550215" y="5087360"/>
            <a:ext cx="629835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/>
          </a:p>
        </p:txBody>
      </p:sp>
      <p:cxnSp>
        <p:nvCxnSpPr>
          <p:cNvPr id="299" name="Google Shape;299;p24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0" name="Google Shape;300;p24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1" name="Google Shape;301;p24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2" name="Google Shape;302;p24"/>
          <p:cNvCxnSpPr/>
          <p:nvPr/>
        </p:nvCxnSpPr>
        <p:spPr>
          <a:xfrm>
            <a:off x="4855568" y="3094808"/>
            <a:ext cx="104241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3" name="Google Shape;303;p24"/>
          <p:cNvCxnSpPr/>
          <p:nvPr/>
        </p:nvCxnSpPr>
        <p:spPr>
          <a:xfrm>
            <a:off x="5546508" y="3089680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4" name="Google Shape;304;p24"/>
          <p:cNvCxnSpPr/>
          <p:nvPr/>
        </p:nvCxnSpPr>
        <p:spPr>
          <a:xfrm>
            <a:off x="4856343" y="3084592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5" name="Google Shape;305;p24"/>
          <p:cNvCxnSpPr/>
          <p:nvPr/>
        </p:nvCxnSpPr>
        <p:spPr>
          <a:xfrm>
            <a:off x="5205696" y="3108180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06" name="Google Shape;306;p24"/>
          <p:cNvCxnSpPr/>
          <p:nvPr/>
        </p:nvCxnSpPr>
        <p:spPr>
          <a:xfrm>
            <a:off x="5351457" y="2895294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07" name="Google Shape;307;p24"/>
          <p:cNvSpPr txBox="1"/>
          <p:nvPr/>
        </p:nvSpPr>
        <p:spPr>
          <a:xfrm>
            <a:off x="5254300" y="3609064"/>
            <a:ext cx="601498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4"/>
          <p:cNvSpPr txBox="1"/>
          <p:nvPr/>
        </p:nvSpPr>
        <p:spPr>
          <a:xfrm>
            <a:off x="4923759" y="5090970"/>
            <a:ext cx="620630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ATRAIN</a:t>
            </a:r>
            <a:endParaRPr/>
          </a:p>
        </p:txBody>
      </p:sp>
      <p:sp>
        <p:nvSpPr>
          <p:cNvPr id="309" name="Google Shape;309;p24"/>
          <p:cNvSpPr txBox="1"/>
          <p:nvPr/>
        </p:nvSpPr>
        <p:spPr>
          <a:xfrm>
            <a:off x="5604720" y="5089427"/>
            <a:ext cx="640514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ATRAIN</a:t>
            </a:r>
            <a:endParaRPr/>
          </a:p>
        </p:txBody>
      </p:sp>
      <p:sp>
        <p:nvSpPr>
          <p:cNvPr id="310" name="Google Shape;310;p24"/>
          <p:cNvSpPr txBox="1"/>
          <p:nvPr/>
        </p:nvSpPr>
        <p:spPr>
          <a:xfrm>
            <a:off x="4554818" y="5771048"/>
            <a:ext cx="768479" cy="415498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311" name="Google Shape;311;p24"/>
          <p:cNvCxnSpPr/>
          <p:nvPr/>
        </p:nvCxnSpPr>
        <p:spPr>
          <a:xfrm>
            <a:off x="5896895" y="3086784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12" name="Google Shape;312;p24"/>
          <p:cNvSpPr txBox="1"/>
          <p:nvPr/>
        </p:nvSpPr>
        <p:spPr>
          <a:xfrm>
            <a:off x="6136369" y="5854494"/>
            <a:ext cx="454511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313" name="Google Shape;313;p24"/>
          <p:cNvSpPr txBox="1"/>
          <p:nvPr/>
        </p:nvSpPr>
        <p:spPr>
          <a:xfrm>
            <a:off x="6643441" y="5854494"/>
            <a:ext cx="468090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314" name="Google Shape;314;p24"/>
          <p:cNvSpPr txBox="1"/>
          <p:nvPr/>
        </p:nvSpPr>
        <p:spPr>
          <a:xfrm>
            <a:off x="6894313" y="5174462"/>
            <a:ext cx="561557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/>
          </a:p>
        </p:txBody>
      </p:sp>
      <p:sp>
        <p:nvSpPr>
          <p:cNvPr id="315" name="Google Shape;315;p24"/>
          <p:cNvSpPr txBox="1"/>
          <p:nvPr/>
        </p:nvSpPr>
        <p:spPr>
          <a:xfrm>
            <a:off x="7257329" y="5854494"/>
            <a:ext cx="533160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6" name="Google Shape;316;p24"/>
          <p:cNvCxnSpPr/>
          <p:nvPr/>
        </p:nvCxnSpPr>
        <p:spPr>
          <a:xfrm>
            <a:off x="6348141" y="3089680"/>
            <a:ext cx="1152144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7" name="Google Shape;317;p24"/>
          <p:cNvCxnSpPr/>
          <p:nvPr/>
        </p:nvCxnSpPr>
        <p:spPr>
          <a:xfrm>
            <a:off x="7161213" y="2890167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18" name="Google Shape;318;p24"/>
          <p:cNvCxnSpPr/>
          <p:nvPr/>
        </p:nvCxnSpPr>
        <p:spPr>
          <a:xfrm>
            <a:off x="6348141" y="3081686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19" name="Google Shape;319;p24"/>
          <p:cNvCxnSpPr/>
          <p:nvPr/>
        </p:nvCxnSpPr>
        <p:spPr>
          <a:xfrm>
            <a:off x="6842879" y="3085062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20" name="Google Shape;320;p24"/>
          <p:cNvCxnSpPr/>
          <p:nvPr/>
        </p:nvCxnSpPr>
        <p:spPr>
          <a:xfrm>
            <a:off x="7175126" y="3091035"/>
            <a:ext cx="0" cy="20916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21" name="Google Shape;321;p24"/>
          <p:cNvCxnSpPr/>
          <p:nvPr/>
        </p:nvCxnSpPr>
        <p:spPr>
          <a:xfrm>
            <a:off x="7499270" y="3078648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22" name="Google Shape;322;p24"/>
          <p:cNvSpPr txBox="1"/>
          <p:nvPr/>
        </p:nvSpPr>
        <p:spPr>
          <a:xfrm>
            <a:off x="7573960" y="4360394"/>
            <a:ext cx="739590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323" name="Google Shape;323;p24"/>
          <p:cNvSpPr txBox="1"/>
          <p:nvPr/>
        </p:nvSpPr>
        <p:spPr>
          <a:xfrm>
            <a:off x="8420066" y="4359581"/>
            <a:ext cx="673574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324" name="Google Shape;324;p24"/>
          <p:cNvCxnSpPr/>
          <p:nvPr/>
        </p:nvCxnSpPr>
        <p:spPr>
          <a:xfrm>
            <a:off x="8010368" y="3090656"/>
            <a:ext cx="78867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5" name="Google Shape;325;p24"/>
          <p:cNvCxnSpPr/>
          <p:nvPr/>
        </p:nvCxnSpPr>
        <p:spPr>
          <a:xfrm>
            <a:off x="8729142" y="2891142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26" name="Google Shape;326;p24"/>
          <p:cNvCxnSpPr/>
          <p:nvPr/>
        </p:nvCxnSpPr>
        <p:spPr>
          <a:xfrm>
            <a:off x="8012799" y="3081686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27" name="Google Shape;327;p24"/>
          <p:cNvCxnSpPr/>
          <p:nvPr/>
        </p:nvCxnSpPr>
        <p:spPr>
          <a:xfrm>
            <a:off x="8807979" y="3075609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28" name="Google Shape;328;p24"/>
          <p:cNvSpPr txBox="1"/>
          <p:nvPr/>
        </p:nvSpPr>
        <p:spPr>
          <a:xfrm>
            <a:off x="8019922" y="5771048"/>
            <a:ext cx="725301" cy="415498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329" name="Google Shape;329;p24"/>
          <p:cNvCxnSpPr/>
          <p:nvPr/>
        </p:nvCxnSpPr>
        <p:spPr>
          <a:xfrm>
            <a:off x="8366807" y="3089274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30" name="Google Shape;330;p24"/>
          <p:cNvSpPr/>
          <p:nvPr/>
        </p:nvSpPr>
        <p:spPr>
          <a:xfrm>
            <a:off x="919635" y="2092407"/>
            <a:ext cx="1926527" cy="4261555"/>
          </a:xfrm>
          <a:prstGeom prst="rect">
            <a:avLst/>
          </a:prstGeom>
          <a:noFill/>
          <a:ln cap="flat" cmpd="sng" w="508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5"/>
          <p:cNvSpPr txBox="1"/>
          <p:nvPr>
            <p:ph idx="1" type="body"/>
          </p:nvPr>
        </p:nvSpPr>
        <p:spPr>
          <a:xfrm>
            <a:off x="414400" y="1295400"/>
            <a:ext cx="8382000" cy="507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39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/>
              <a:t>“Ops”</a:t>
            </a:r>
            <a:r>
              <a:rPr b="0" i="0" lang="en-US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32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u="sng"/>
          </a:p>
          <a:p>
            <a:pPr indent="-825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Creates daily flight schedule</a:t>
            </a:r>
            <a:r>
              <a:rPr lang="en-US" sz="2400"/>
              <a:t>, </a:t>
            </a: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then executes that plan via the SDO</a:t>
            </a:r>
            <a:endParaRPr sz="2400"/>
          </a:p>
          <a:p>
            <a:pPr indent="-825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Creates weekly / monthly plan</a:t>
            </a:r>
            <a:endParaRPr sz="2400"/>
          </a:p>
          <a:p>
            <a:pPr indent="-825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Coordinates with the other departments</a:t>
            </a:r>
            <a:endParaRPr sz="2400"/>
          </a:p>
          <a:p>
            <a:pPr indent="-825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Reports and tracks readiness</a:t>
            </a:r>
            <a:endParaRPr sz="2400"/>
          </a:p>
          <a:p>
            <a:pPr indent="-825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Tracks currency</a:t>
            </a:r>
            <a:endParaRPr sz="2400"/>
          </a:p>
          <a:p>
            <a:pPr indent="-825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Liaison between the Wing and CAG (CVN)</a:t>
            </a:r>
            <a:endParaRPr sz="2400"/>
          </a:p>
          <a:p>
            <a:pPr indent="635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6" name="Google Shape;336;p25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Operations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6"/>
          <p:cNvSpPr txBox="1"/>
          <p:nvPr>
            <p:ph idx="1" type="body"/>
          </p:nvPr>
        </p:nvSpPr>
        <p:spPr>
          <a:xfrm>
            <a:off x="631150" y="1136700"/>
            <a:ext cx="8194800" cy="560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143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1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Operations</a:t>
            </a:r>
            <a:r>
              <a:rPr lang="en-US" sz="1600" u="sng"/>
              <a:t> Officer (OPSO)</a:t>
            </a: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Usually the most senior DH in a squadron</a:t>
            </a:r>
            <a:endParaRPr b="0" i="0" sz="1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95250" lvl="1" marL="7429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/>
              <a:t>In some communities, the OPSO must be a Weapons School grad</a:t>
            </a:r>
            <a:endParaRPr sz="1600"/>
          </a:p>
          <a:p>
            <a:pPr indent="-1143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1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Intel</a:t>
            </a:r>
            <a:r>
              <a:rPr lang="en-US" sz="1600" u="sng"/>
              <a:t>ligence Officer (IntelO):</a:t>
            </a:r>
            <a:endParaRPr sz="1600" u="sng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Ground </a:t>
            </a:r>
            <a:r>
              <a:rPr lang="en-US" sz="1600"/>
              <a:t>o</a:t>
            </a: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ffice</a:t>
            </a:r>
            <a:r>
              <a:rPr lang="en-US" sz="1600"/>
              <a:t>r</a:t>
            </a:r>
            <a:endParaRPr sz="1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Command Security Manager</a:t>
            </a:r>
            <a:endParaRPr sz="1600"/>
          </a:p>
          <a:p>
            <a:pPr indent="-1143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1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Assistant Operations Officer (AOPS): </a:t>
            </a:r>
            <a:endParaRPr sz="1600" u="sng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600"/>
              <a:t>Typically a 1st tier</a:t>
            </a: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JO job</a:t>
            </a:r>
            <a:endParaRPr sz="1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Assistant to the OPSO</a:t>
            </a:r>
            <a:endParaRPr sz="1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Makes the monthly / weekly plan</a:t>
            </a:r>
            <a:endParaRPr sz="1600"/>
          </a:p>
          <a:p>
            <a:pPr indent="-1143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1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Readiness Officer</a:t>
            </a:r>
            <a:endParaRPr sz="1600" u="sng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Typically a </a:t>
            </a:r>
            <a:r>
              <a:rPr lang="en-US" sz="1600"/>
              <a:t>2nd tier</a:t>
            </a: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job</a:t>
            </a:r>
            <a:endParaRPr sz="1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Tracks and updates readiness condition</a:t>
            </a:r>
            <a:endParaRPr sz="1600"/>
          </a:p>
          <a:p>
            <a:pPr indent="-1143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/>
              <a:t> </a:t>
            </a:r>
            <a:r>
              <a:rPr b="0" i="0" lang="en-US" sz="1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Scheduling Officer (S</a:t>
            </a:r>
            <a:r>
              <a:rPr lang="en-US" sz="1600" u="sng"/>
              <a:t>chedsO)</a:t>
            </a:r>
            <a:r>
              <a:rPr b="0" i="0" lang="en-US" sz="1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</a:t>
            </a:r>
            <a:endParaRPr sz="1600" u="sng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Typically a </a:t>
            </a:r>
            <a:r>
              <a:rPr lang="en-US" sz="1600"/>
              <a:t>n</a:t>
            </a: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ew </a:t>
            </a:r>
            <a:r>
              <a:rPr lang="en-US" sz="1600"/>
              <a:t>check-in job</a:t>
            </a:r>
            <a:endParaRPr sz="1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/>
              <a:t>Typically more than one SchedsO</a:t>
            </a:r>
            <a:endParaRPr sz="1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Takes the weekly plan and turns it into a daily flight schedule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42" name="Google Shape;342;p26"/>
          <p:cNvSpPr txBox="1"/>
          <p:nvPr>
            <p:ph type="title"/>
          </p:nvPr>
        </p:nvSpPr>
        <p:spPr>
          <a:xfrm>
            <a:off x="613750" y="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 sz="4000"/>
              <a:t>Department Roles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7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Maintenance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  <p:sp>
        <p:nvSpPr>
          <p:cNvPr id="348" name="Google Shape;348;p27"/>
          <p:cNvSpPr txBox="1"/>
          <p:nvPr/>
        </p:nvSpPr>
        <p:spPr>
          <a:xfrm>
            <a:off x="4447125" y="1750113"/>
            <a:ext cx="346435" cy="415498"/>
          </a:xfrm>
          <a:prstGeom prst="rect">
            <a:avLst/>
          </a:prstGeom>
          <a:solidFill>
            <a:schemeClr val="accent6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/>
          </a:p>
        </p:txBody>
      </p:sp>
      <p:sp>
        <p:nvSpPr>
          <p:cNvPr id="349" name="Google Shape;349;p27"/>
          <p:cNvSpPr txBox="1"/>
          <p:nvPr/>
        </p:nvSpPr>
        <p:spPr>
          <a:xfrm>
            <a:off x="4447125" y="1172418"/>
            <a:ext cx="346435" cy="415498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/>
          </a:p>
        </p:txBody>
      </p:sp>
      <p:cxnSp>
        <p:nvCxnSpPr>
          <p:cNvPr id="350" name="Google Shape;350;p27"/>
          <p:cNvCxnSpPr/>
          <p:nvPr/>
        </p:nvCxnSpPr>
        <p:spPr>
          <a:xfrm>
            <a:off x="4620343" y="1587916"/>
            <a:ext cx="0" cy="18909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51" name="Google Shape;351;p27"/>
          <p:cNvSpPr txBox="1"/>
          <p:nvPr/>
        </p:nvSpPr>
        <p:spPr>
          <a:xfrm>
            <a:off x="5056332" y="1592939"/>
            <a:ext cx="548388" cy="253916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352" name="Google Shape;352;p27"/>
          <p:cNvCxnSpPr>
            <a:stCxn id="349" idx="3"/>
          </p:cNvCxnSpPr>
          <p:nvPr/>
        </p:nvCxnSpPr>
        <p:spPr>
          <a:xfrm>
            <a:off x="4793560" y="1380167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53" name="Google Shape;353;p27"/>
          <p:cNvCxnSpPr>
            <a:stCxn id="348" idx="3"/>
          </p:cNvCxnSpPr>
          <p:nvPr/>
        </p:nvCxnSpPr>
        <p:spPr>
          <a:xfrm flipH="1" rot="10800000">
            <a:off x="4793560" y="1750262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54" name="Google Shape;354;p27"/>
          <p:cNvCxnSpPr/>
          <p:nvPr/>
        </p:nvCxnSpPr>
        <p:spPr>
          <a:xfrm>
            <a:off x="4626236" y="212572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55" name="Google Shape;355;p27"/>
          <p:cNvCxnSpPr/>
          <p:nvPr/>
        </p:nvCxnSpPr>
        <p:spPr>
          <a:xfrm>
            <a:off x="1641678" y="2363667"/>
            <a:ext cx="70637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56" name="Google Shape;356;p27"/>
          <p:cNvCxnSpPr/>
          <p:nvPr/>
        </p:nvCxnSpPr>
        <p:spPr>
          <a:xfrm>
            <a:off x="1654581" y="2368630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57" name="Google Shape;357;p27"/>
          <p:cNvCxnSpPr/>
          <p:nvPr/>
        </p:nvCxnSpPr>
        <p:spPr>
          <a:xfrm>
            <a:off x="333464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58" name="Google Shape;358;p27"/>
          <p:cNvCxnSpPr/>
          <p:nvPr/>
        </p:nvCxnSpPr>
        <p:spPr>
          <a:xfrm>
            <a:off x="534632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59" name="Google Shape;359;p27"/>
          <p:cNvCxnSpPr/>
          <p:nvPr/>
        </p:nvCxnSpPr>
        <p:spPr>
          <a:xfrm>
            <a:off x="7157981" y="2371782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60" name="Google Shape;360;p27"/>
          <p:cNvCxnSpPr/>
          <p:nvPr/>
        </p:nvCxnSpPr>
        <p:spPr>
          <a:xfrm>
            <a:off x="8705418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61" name="Google Shape;361;p27"/>
          <p:cNvSpPr txBox="1"/>
          <p:nvPr/>
        </p:nvSpPr>
        <p:spPr>
          <a:xfrm>
            <a:off x="1360200" y="2607858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362" name="Google Shape;362;p27"/>
          <p:cNvSpPr txBox="1"/>
          <p:nvPr/>
        </p:nvSpPr>
        <p:spPr>
          <a:xfrm>
            <a:off x="3040688" y="2609723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363" name="Google Shape;363;p27"/>
          <p:cNvSpPr txBox="1"/>
          <p:nvPr/>
        </p:nvSpPr>
        <p:spPr>
          <a:xfrm>
            <a:off x="4977927" y="2618753"/>
            <a:ext cx="729915" cy="253916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364" name="Google Shape;364;p27"/>
          <p:cNvSpPr txBox="1"/>
          <p:nvPr/>
        </p:nvSpPr>
        <p:spPr>
          <a:xfrm>
            <a:off x="6774299" y="2607858"/>
            <a:ext cx="771525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ADMINO</a:t>
            </a:r>
            <a:endParaRPr/>
          </a:p>
        </p:txBody>
      </p:sp>
      <p:sp>
        <p:nvSpPr>
          <p:cNvPr id="365" name="Google Shape;365;p27"/>
          <p:cNvSpPr txBox="1"/>
          <p:nvPr/>
        </p:nvSpPr>
        <p:spPr>
          <a:xfrm>
            <a:off x="8207933" y="2610180"/>
            <a:ext cx="885707" cy="253916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SAFETYO</a:t>
            </a:r>
            <a:endParaRPr/>
          </a:p>
        </p:txBody>
      </p:sp>
      <p:sp>
        <p:nvSpPr>
          <p:cNvPr id="366" name="Google Shape;366;p27"/>
          <p:cNvSpPr txBox="1"/>
          <p:nvPr/>
        </p:nvSpPr>
        <p:spPr>
          <a:xfrm>
            <a:off x="50360" y="3349688"/>
            <a:ext cx="815463" cy="73866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367" name="Google Shape;367;p27"/>
          <p:cNvSpPr txBox="1"/>
          <p:nvPr/>
        </p:nvSpPr>
        <p:spPr>
          <a:xfrm>
            <a:off x="188595" y="263280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368" name="Google Shape;368;p27"/>
          <p:cNvSpPr txBox="1"/>
          <p:nvPr/>
        </p:nvSpPr>
        <p:spPr>
          <a:xfrm>
            <a:off x="188595" y="440597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369" name="Google Shape;369;p27"/>
          <p:cNvSpPr txBox="1"/>
          <p:nvPr/>
        </p:nvSpPr>
        <p:spPr>
          <a:xfrm>
            <a:off x="188595" y="5152593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370" name="Google Shape;370;p27"/>
          <p:cNvSpPr txBox="1"/>
          <p:nvPr/>
        </p:nvSpPr>
        <p:spPr>
          <a:xfrm>
            <a:off x="188595" y="5863067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371" name="Google Shape;371;p27"/>
          <p:cNvCxnSpPr/>
          <p:nvPr/>
        </p:nvCxnSpPr>
        <p:spPr>
          <a:xfrm>
            <a:off x="-13494" y="3232347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372" name="Google Shape;372;p27"/>
          <p:cNvCxnSpPr/>
          <p:nvPr/>
        </p:nvCxnSpPr>
        <p:spPr>
          <a:xfrm>
            <a:off x="-13494" y="4161321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373" name="Google Shape;373;p27"/>
          <p:cNvCxnSpPr/>
          <p:nvPr/>
        </p:nvCxnSpPr>
        <p:spPr>
          <a:xfrm>
            <a:off x="-13494" y="4898270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374" name="Google Shape;374;p27"/>
          <p:cNvCxnSpPr/>
          <p:nvPr/>
        </p:nvCxnSpPr>
        <p:spPr>
          <a:xfrm>
            <a:off x="0" y="5635505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375" name="Google Shape;375;p27"/>
          <p:cNvSpPr txBox="1"/>
          <p:nvPr/>
        </p:nvSpPr>
        <p:spPr>
          <a:xfrm>
            <a:off x="1448599" y="4389635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376" name="Google Shape;376;p27"/>
          <p:cNvSpPr txBox="1"/>
          <p:nvPr/>
        </p:nvSpPr>
        <p:spPr>
          <a:xfrm>
            <a:off x="1688707" y="5085681"/>
            <a:ext cx="828949" cy="415498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/>
          </a:p>
        </p:txBody>
      </p:sp>
      <p:sp>
        <p:nvSpPr>
          <p:cNvPr id="377" name="Google Shape;377;p27"/>
          <p:cNvSpPr txBox="1"/>
          <p:nvPr/>
        </p:nvSpPr>
        <p:spPr>
          <a:xfrm>
            <a:off x="1076827" y="5862552"/>
            <a:ext cx="78567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78" name="Google Shape;378;p27"/>
          <p:cNvCxnSpPr/>
          <p:nvPr/>
        </p:nvCxnSpPr>
        <p:spPr>
          <a:xfrm>
            <a:off x="1397993" y="3070075"/>
            <a:ext cx="96012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79" name="Google Shape;379;p27"/>
          <p:cNvCxnSpPr/>
          <p:nvPr/>
        </p:nvCxnSpPr>
        <p:spPr>
          <a:xfrm>
            <a:off x="1648954" y="2892142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80" name="Google Shape;380;p27"/>
          <p:cNvSpPr txBox="1"/>
          <p:nvPr/>
        </p:nvSpPr>
        <p:spPr>
          <a:xfrm>
            <a:off x="2129337" y="3571443"/>
            <a:ext cx="553211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1" name="Google Shape;381;p27"/>
          <p:cNvCxnSpPr/>
          <p:nvPr/>
        </p:nvCxnSpPr>
        <p:spPr>
          <a:xfrm>
            <a:off x="2346108" y="3064947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82" name="Google Shape;382;p27"/>
          <p:cNvCxnSpPr/>
          <p:nvPr/>
        </p:nvCxnSpPr>
        <p:spPr>
          <a:xfrm>
            <a:off x="1398768" y="3059859"/>
            <a:ext cx="0" cy="281178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83" name="Google Shape;383;p27"/>
          <p:cNvCxnSpPr/>
          <p:nvPr/>
        </p:nvCxnSpPr>
        <p:spPr>
          <a:xfrm>
            <a:off x="2076236" y="3070075"/>
            <a:ext cx="0" cy="20231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84" name="Google Shape;384;p27"/>
          <p:cNvCxnSpPr/>
          <p:nvPr/>
        </p:nvCxnSpPr>
        <p:spPr>
          <a:xfrm>
            <a:off x="1748121" y="3083448"/>
            <a:ext cx="0" cy="13030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85" name="Google Shape;385;p27"/>
          <p:cNvSpPr txBox="1"/>
          <p:nvPr/>
        </p:nvSpPr>
        <p:spPr>
          <a:xfrm>
            <a:off x="3796750" y="2965589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386" name="Google Shape;386;p27"/>
          <p:cNvCxnSpPr>
            <a:stCxn id="362" idx="3"/>
            <a:endCxn id="385" idx="1"/>
          </p:cNvCxnSpPr>
          <p:nvPr/>
        </p:nvCxnSpPr>
        <p:spPr>
          <a:xfrm>
            <a:off x="3628537" y="2736681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87" name="Google Shape;387;p27"/>
          <p:cNvSpPr txBox="1"/>
          <p:nvPr/>
        </p:nvSpPr>
        <p:spPr>
          <a:xfrm>
            <a:off x="3049001" y="3276341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388" name="Google Shape;388;p27"/>
          <p:cNvSpPr txBox="1"/>
          <p:nvPr/>
        </p:nvSpPr>
        <p:spPr>
          <a:xfrm>
            <a:off x="2792350" y="3871040"/>
            <a:ext cx="422338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389" name="Google Shape;389;p27"/>
          <p:cNvSpPr txBox="1"/>
          <p:nvPr/>
        </p:nvSpPr>
        <p:spPr>
          <a:xfrm>
            <a:off x="3326776" y="3871040"/>
            <a:ext cx="530849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390" name="Google Shape;390;p27"/>
          <p:cNvCxnSpPr/>
          <p:nvPr/>
        </p:nvCxnSpPr>
        <p:spPr>
          <a:xfrm>
            <a:off x="3017694" y="3699405"/>
            <a:ext cx="145389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1" name="Google Shape;391;p27"/>
          <p:cNvCxnSpPr/>
          <p:nvPr/>
        </p:nvCxnSpPr>
        <p:spPr>
          <a:xfrm>
            <a:off x="3337153" y="3495755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2" name="Google Shape;392;p27"/>
          <p:cNvCxnSpPr/>
          <p:nvPr/>
        </p:nvCxnSpPr>
        <p:spPr>
          <a:xfrm>
            <a:off x="3026267" y="3698589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3" name="Google Shape;393;p27"/>
          <p:cNvCxnSpPr/>
          <p:nvPr/>
        </p:nvCxnSpPr>
        <p:spPr>
          <a:xfrm>
            <a:off x="3594909" y="3701446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394" name="Google Shape;394;p27"/>
          <p:cNvCxnSpPr/>
          <p:nvPr/>
        </p:nvCxnSpPr>
        <p:spPr>
          <a:xfrm>
            <a:off x="3334612" y="2887014"/>
            <a:ext cx="0" cy="3771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95" name="Google Shape;395;p27"/>
          <p:cNvSpPr txBox="1"/>
          <p:nvPr/>
        </p:nvSpPr>
        <p:spPr>
          <a:xfrm>
            <a:off x="2460990" y="4402222"/>
            <a:ext cx="479378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396" name="Google Shape;396;p27"/>
          <p:cNvCxnSpPr/>
          <p:nvPr/>
        </p:nvCxnSpPr>
        <p:spPr>
          <a:xfrm>
            <a:off x="2746305" y="3076618"/>
            <a:ext cx="58293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7" name="Google Shape;397;p27"/>
          <p:cNvCxnSpPr/>
          <p:nvPr/>
        </p:nvCxnSpPr>
        <p:spPr>
          <a:xfrm>
            <a:off x="2746305" y="3068046"/>
            <a:ext cx="0" cy="13373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398" name="Google Shape;398;p27"/>
          <p:cNvSpPr txBox="1"/>
          <p:nvPr/>
        </p:nvSpPr>
        <p:spPr>
          <a:xfrm>
            <a:off x="2753704" y="5087360"/>
            <a:ext cx="738300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/>
          </a:p>
        </p:txBody>
      </p:sp>
      <p:sp>
        <p:nvSpPr>
          <p:cNvPr id="399" name="Google Shape;399;p27"/>
          <p:cNvSpPr txBox="1"/>
          <p:nvPr/>
        </p:nvSpPr>
        <p:spPr>
          <a:xfrm>
            <a:off x="4240379" y="5087360"/>
            <a:ext cx="513058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400" name="Google Shape;400;p27"/>
          <p:cNvSpPr txBox="1"/>
          <p:nvPr/>
        </p:nvSpPr>
        <p:spPr>
          <a:xfrm>
            <a:off x="3550215" y="5087360"/>
            <a:ext cx="629835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/>
          </a:p>
        </p:txBody>
      </p:sp>
      <p:cxnSp>
        <p:nvCxnSpPr>
          <p:cNvPr id="401" name="Google Shape;401;p27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02" name="Google Shape;402;p27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03" name="Google Shape;403;p27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04" name="Google Shape;404;p27"/>
          <p:cNvCxnSpPr/>
          <p:nvPr/>
        </p:nvCxnSpPr>
        <p:spPr>
          <a:xfrm>
            <a:off x="4855568" y="3094808"/>
            <a:ext cx="104241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5" name="Google Shape;405;p27"/>
          <p:cNvCxnSpPr/>
          <p:nvPr/>
        </p:nvCxnSpPr>
        <p:spPr>
          <a:xfrm>
            <a:off x="5546508" y="3089680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06" name="Google Shape;406;p27"/>
          <p:cNvCxnSpPr/>
          <p:nvPr/>
        </p:nvCxnSpPr>
        <p:spPr>
          <a:xfrm>
            <a:off x="4856343" y="3084592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07" name="Google Shape;407;p27"/>
          <p:cNvCxnSpPr/>
          <p:nvPr/>
        </p:nvCxnSpPr>
        <p:spPr>
          <a:xfrm>
            <a:off x="5205696" y="3108180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08" name="Google Shape;408;p27"/>
          <p:cNvCxnSpPr/>
          <p:nvPr/>
        </p:nvCxnSpPr>
        <p:spPr>
          <a:xfrm>
            <a:off x="5351457" y="2895294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09" name="Google Shape;409;p27"/>
          <p:cNvSpPr txBox="1"/>
          <p:nvPr/>
        </p:nvSpPr>
        <p:spPr>
          <a:xfrm>
            <a:off x="5254300" y="3609064"/>
            <a:ext cx="601498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27"/>
          <p:cNvSpPr txBox="1"/>
          <p:nvPr/>
        </p:nvSpPr>
        <p:spPr>
          <a:xfrm>
            <a:off x="4923759" y="5090970"/>
            <a:ext cx="620630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ATRAIN</a:t>
            </a:r>
            <a:endParaRPr/>
          </a:p>
        </p:txBody>
      </p:sp>
      <p:sp>
        <p:nvSpPr>
          <p:cNvPr id="411" name="Google Shape;411;p27"/>
          <p:cNvSpPr txBox="1"/>
          <p:nvPr/>
        </p:nvSpPr>
        <p:spPr>
          <a:xfrm>
            <a:off x="5604720" y="5089427"/>
            <a:ext cx="640514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ATRAIN</a:t>
            </a:r>
            <a:endParaRPr/>
          </a:p>
        </p:txBody>
      </p:sp>
      <p:sp>
        <p:nvSpPr>
          <p:cNvPr id="412" name="Google Shape;412;p27"/>
          <p:cNvSpPr txBox="1"/>
          <p:nvPr/>
        </p:nvSpPr>
        <p:spPr>
          <a:xfrm>
            <a:off x="4554818" y="5771048"/>
            <a:ext cx="768479" cy="415498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413" name="Google Shape;413;p27"/>
          <p:cNvCxnSpPr/>
          <p:nvPr/>
        </p:nvCxnSpPr>
        <p:spPr>
          <a:xfrm>
            <a:off x="5896895" y="3086784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14" name="Google Shape;414;p27"/>
          <p:cNvSpPr txBox="1"/>
          <p:nvPr/>
        </p:nvSpPr>
        <p:spPr>
          <a:xfrm>
            <a:off x="6136369" y="5854494"/>
            <a:ext cx="454511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415" name="Google Shape;415;p27"/>
          <p:cNvSpPr txBox="1"/>
          <p:nvPr/>
        </p:nvSpPr>
        <p:spPr>
          <a:xfrm>
            <a:off x="6643441" y="5854494"/>
            <a:ext cx="468090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416" name="Google Shape;416;p27"/>
          <p:cNvSpPr txBox="1"/>
          <p:nvPr/>
        </p:nvSpPr>
        <p:spPr>
          <a:xfrm>
            <a:off x="6894313" y="5174462"/>
            <a:ext cx="561557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/>
          </a:p>
        </p:txBody>
      </p:sp>
      <p:sp>
        <p:nvSpPr>
          <p:cNvPr id="417" name="Google Shape;417;p27"/>
          <p:cNvSpPr txBox="1"/>
          <p:nvPr/>
        </p:nvSpPr>
        <p:spPr>
          <a:xfrm>
            <a:off x="7257329" y="5854494"/>
            <a:ext cx="533160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18" name="Google Shape;418;p27"/>
          <p:cNvCxnSpPr/>
          <p:nvPr/>
        </p:nvCxnSpPr>
        <p:spPr>
          <a:xfrm>
            <a:off x="6348141" y="3089680"/>
            <a:ext cx="1152144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19" name="Google Shape;419;p27"/>
          <p:cNvCxnSpPr/>
          <p:nvPr/>
        </p:nvCxnSpPr>
        <p:spPr>
          <a:xfrm>
            <a:off x="7161213" y="2890167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0" name="Google Shape;420;p27"/>
          <p:cNvCxnSpPr/>
          <p:nvPr/>
        </p:nvCxnSpPr>
        <p:spPr>
          <a:xfrm>
            <a:off x="6348141" y="3081686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1" name="Google Shape;421;p27"/>
          <p:cNvCxnSpPr/>
          <p:nvPr/>
        </p:nvCxnSpPr>
        <p:spPr>
          <a:xfrm>
            <a:off x="6842879" y="3085062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2" name="Google Shape;422;p27"/>
          <p:cNvCxnSpPr/>
          <p:nvPr/>
        </p:nvCxnSpPr>
        <p:spPr>
          <a:xfrm>
            <a:off x="7175126" y="3091035"/>
            <a:ext cx="0" cy="20916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3" name="Google Shape;423;p27"/>
          <p:cNvCxnSpPr/>
          <p:nvPr/>
        </p:nvCxnSpPr>
        <p:spPr>
          <a:xfrm>
            <a:off x="7499270" y="3078648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24" name="Google Shape;424;p27"/>
          <p:cNvSpPr txBox="1"/>
          <p:nvPr/>
        </p:nvSpPr>
        <p:spPr>
          <a:xfrm>
            <a:off x="7573960" y="4360394"/>
            <a:ext cx="739590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425" name="Google Shape;425;p27"/>
          <p:cNvSpPr txBox="1"/>
          <p:nvPr/>
        </p:nvSpPr>
        <p:spPr>
          <a:xfrm>
            <a:off x="8420066" y="4359581"/>
            <a:ext cx="673574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426" name="Google Shape;426;p27"/>
          <p:cNvCxnSpPr/>
          <p:nvPr/>
        </p:nvCxnSpPr>
        <p:spPr>
          <a:xfrm>
            <a:off x="8010368" y="3090656"/>
            <a:ext cx="78867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27" name="Google Shape;427;p27"/>
          <p:cNvCxnSpPr/>
          <p:nvPr/>
        </p:nvCxnSpPr>
        <p:spPr>
          <a:xfrm>
            <a:off x="8729142" y="2891142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8" name="Google Shape;428;p27"/>
          <p:cNvCxnSpPr/>
          <p:nvPr/>
        </p:nvCxnSpPr>
        <p:spPr>
          <a:xfrm>
            <a:off x="8012799" y="3081686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29" name="Google Shape;429;p27"/>
          <p:cNvCxnSpPr/>
          <p:nvPr/>
        </p:nvCxnSpPr>
        <p:spPr>
          <a:xfrm>
            <a:off x="8807979" y="3075609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30" name="Google Shape;430;p27"/>
          <p:cNvSpPr txBox="1"/>
          <p:nvPr/>
        </p:nvSpPr>
        <p:spPr>
          <a:xfrm>
            <a:off x="8019922" y="5771048"/>
            <a:ext cx="725301" cy="415498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431" name="Google Shape;431;p27"/>
          <p:cNvCxnSpPr/>
          <p:nvPr/>
        </p:nvCxnSpPr>
        <p:spPr>
          <a:xfrm>
            <a:off x="8366807" y="3089274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32" name="Google Shape;432;p27"/>
          <p:cNvSpPr/>
          <p:nvPr/>
        </p:nvSpPr>
        <p:spPr>
          <a:xfrm>
            <a:off x="2415476" y="2111428"/>
            <a:ext cx="2410199" cy="4261555"/>
          </a:xfrm>
          <a:prstGeom prst="rect">
            <a:avLst/>
          </a:prstGeom>
          <a:noFill/>
          <a:ln cap="flat" cmpd="sng" w="508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8"/>
          <p:cNvSpPr txBox="1"/>
          <p:nvPr>
            <p:ph idx="1" type="body"/>
          </p:nvPr>
        </p:nvSpPr>
        <p:spPr>
          <a:xfrm>
            <a:off x="4675700" y="1295400"/>
            <a:ext cx="4076400" cy="53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640"/>
              </a:spcBef>
              <a:spcAft>
                <a:spcPts val="0"/>
              </a:spcAft>
              <a:buSzPts val="2400"/>
              <a:buChar char="•"/>
            </a:pPr>
            <a:r>
              <a:rPr lang="en-US" sz="2400"/>
              <a:t>Largest department in a squadron.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 sz="2400"/>
              <a:t>Each “shop” generally consists of one type of rate (maintenance specialty).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 sz="2400"/>
              <a:t>Shops typically have one LPO who answers to an overall division LCPO.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 sz="2400"/>
              <a:t>This department is typically where you find LDOs and Warrant Officers in squadrons.</a:t>
            </a:r>
            <a:endParaRPr sz="2400"/>
          </a:p>
        </p:txBody>
      </p:sp>
      <p:sp>
        <p:nvSpPr>
          <p:cNvPr id="439" name="Google Shape;439;p28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/>
              <a:t>Maintenance Department</a:t>
            </a:r>
            <a:endParaRPr b="1" sz="4000"/>
          </a:p>
        </p:txBody>
      </p:sp>
      <p:pic>
        <p:nvPicPr>
          <p:cNvPr id="440" name="Google Shape;440;p28"/>
          <p:cNvPicPr preferRelativeResize="0"/>
          <p:nvPr/>
        </p:nvPicPr>
        <p:blipFill rotWithShape="1">
          <a:blip r:embed="rId3">
            <a:alphaModFix/>
          </a:blip>
          <a:srcRect b="0" l="15256" r="30566" t="22690"/>
          <a:stretch/>
        </p:blipFill>
        <p:spPr>
          <a:xfrm>
            <a:off x="384800" y="1487350"/>
            <a:ext cx="4046276" cy="511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9"/>
          <p:cNvSpPr txBox="1"/>
          <p:nvPr>
            <p:ph idx="1" type="body"/>
          </p:nvPr>
        </p:nvSpPr>
        <p:spPr>
          <a:xfrm>
            <a:off x="266425" y="1446825"/>
            <a:ext cx="86868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39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Ea</a:t>
            </a:r>
            <a:r>
              <a:rPr lang="en-US"/>
              <a:t>sily the largest department in the squadron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32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u="sng"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Maintain “Up” (mission</a:t>
            </a:r>
            <a:r>
              <a:rPr lang="en-US"/>
              <a:t>-ready) aircraft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Work with O</a:t>
            </a:r>
            <a:r>
              <a:rPr lang="en-US"/>
              <a:t>PS to ensure</a:t>
            </a: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aircraft availability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/>
              <a:t>“</a:t>
            </a: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Material Readiness</a:t>
            </a:r>
            <a:r>
              <a:rPr lang="en-US"/>
              <a:t>”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part of the squadron budget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numerous maintenance programs</a:t>
            </a:r>
            <a:endParaRPr/>
          </a:p>
        </p:txBody>
      </p:sp>
      <p:sp>
        <p:nvSpPr>
          <p:cNvPr id="446" name="Google Shape;446;p29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Maintenance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0"/>
          <p:cNvSpPr txBox="1"/>
          <p:nvPr>
            <p:ph idx="1" type="body"/>
          </p:nvPr>
        </p:nvSpPr>
        <p:spPr>
          <a:xfrm>
            <a:off x="228600" y="1251025"/>
            <a:ext cx="8664000" cy="54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39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lang="en-US" sz="2000" u="sng"/>
              <a:t>Maintenance Officer (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MO):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Usually the second most senior DH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lang="en-US" sz="2000" u="sng"/>
              <a:t>Maintenance Master Chief (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MMC)</a:t>
            </a:r>
            <a:r>
              <a:rPr b="0" i="0" lang="en-US" sz="2000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r>
              <a:rPr lang="en-US" sz="2000"/>
              <a:t>The second most senior enlisted</a:t>
            </a:r>
            <a:endParaRPr sz="2000"/>
          </a:p>
          <a:p>
            <a:pPr indent="-107950" lvl="1" marL="74295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Squadrons may have only two Master Chiefs in a squadron, CMC and MMC</a:t>
            </a:r>
            <a:endParaRPr sz="1800"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lang="en-US" sz="2000" u="sng"/>
              <a:t>Assistant Maintenance Officer (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AMO):</a:t>
            </a:r>
            <a:r>
              <a:rPr b="0" i="0" lang="en-US" sz="2000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Typically an LDO/Warrant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Premier g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round </a:t>
            </a:r>
            <a:r>
              <a:rPr lang="en-US" sz="1800"/>
              <a:t>o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fficer </a:t>
            </a:r>
            <a:r>
              <a:rPr lang="en-US" sz="1800"/>
              <a:t>role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Assists the MO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Ensures the squadron has the proper manning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lang="en-US" sz="2000" u="sng"/>
              <a:t>Maintenance Control Officer (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MCO):</a:t>
            </a:r>
            <a:r>
              <a:rPr b="0" i="0" lang="en-US" sz="2000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Typically an LDO/Warrant</a:t>
            </a:r>
            <a:endParaRPr b="0" i="0" sz="1800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Maintenance Control to ensure “Up” </a:t>
            </a:r>
            <a:r>
              <a:rPr lang="en-US" sz="1800"/>
              <a:t>aircraft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Responsible for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all personnel in Maintenance Control</a:t>
            </a:r>
            <a:endParaRPr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lang="en-US" sz="2000" u="sng"/>
              <a:t>Maintenance Material Control Officer (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MMCO):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Typically an LDO/Warrant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Maintenance Supply shop to ensure the squadron has all required tools and equipment</a:t>
            </a:r>
            <a:endParaRPr/>
          </a:p>
        </p:txBody>
      </p:sp>
      <p:sp>
        <p:nvSpPr>
          <p:cNvPr id="452" name="Google Shape;452;p30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 sz="4000"/>
              <a:t>Department Roles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31"/>
          <p:cNvSpPr txBox="1"/>
          <p:nvPr>
            <p:ph idx="1" type="body"/>
          </p:nvPr>
        </p:nvSpPr>
        <p:spPr>
          <a:xfrm>
            <a:off x="362625" y="1295400"/>
            <a:ext cx="8604000" cy="52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524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Quality Assurance Officer (QAO</a:t>
            </a:r>
            <a:r>
              <a:rPr lang="en-US" sz="1800" u="sng"/>
              <a:t>):</a:t>
            </a:r>
            <a:endParaRPr sz="1800" u="sng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 1st tier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JO job</a:t>
            </a:r>
            <a:r>
              <a:rPr lang="en-US" sz="1800"/>
              <a:t> (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essentially the </a:t>
            </a:r>
            <a:r>
              <a:rPr lang="en-US" sz="1800"/>
              <a:t>“Maintenance Safety Officer)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Acts as a check to ensure proper maintenance practic</a:t>
            </a:r>
            <a:r>
              <a:rPr lang="en-US" sz="1800"/>
              <a:t>es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are conducted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Monitors all programs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Avionics and Armaments Division Officer (AV/ARM):</a:t>
            </a:r>
            <a:endParaRPr sz="1800" u="sng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AV/ARM Division (Electronics Techs (AT)</a:t>
            </a:r>
            <a:r>
              <a:rPr lang="en-US" sz="1800"/>
              <a:t>, Electricians (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AE)</a:t>
            </a:r>
            <a:r>
              <a:rPr lang="en-US" sz="1800"/>
              <a:t>, Ordies  (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AO))</a:t>
            </a:r>
            <a:endParaRPr sz="1800"/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Aircraft Division Officer: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Aircraft Division (Power Plants (AD), Framers (AM), and Corrosion Control)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 Possibly may run the PR shop</a:t>
            </a:r>
            <a:endParaRPr sz="1800"/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Line Division Officer: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000000"/>
                </a:solidFill>
              </a:rPr>
              <a:t>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Line Division</a:t>
            </a:r>
            <a:r>
              <a:rPr lang="en-US" sz="1800"/>
              <a:t>, typically made up of most junior enlisted personnel awaiting their rating</a:t>
            </a:r>
            <a:endParaRPr b="0" i="0" sz="18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58" name="Google Shape;458;p31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 sz="4000"/>
              <a:t>Department Roles</a:t>
            </a:r>
            <a:r>
              <a:rPr b="1" i="0" lang="en-US" sz="4000" u="none" cap="none" strike="noStrike">
                <a:solidFill>
                  <a:srgbClr val="00337F"/>
                </a:solidFill>
              </a:rPr>
              <a:t> (cont)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32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400" u="none" cap="none" strike="noStrike">
                <a:solidFill>
                  <a:srgbClr val="00337F"/>
                </a:solidFill>
              </a:rPr>
              <a:t>Training Department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  <p:sp>
        <p:nvSpPr>
          <p:cNvPr id="464" name="Google Shape;464;p32"/>
          <p:cNvSpPr txBox="1"/>
          <p:nvPr/>
        </p:nvSpPr>
        <p:spPr>
          <a:xfrm>
            <a:off x="4447125" y="1750113"/>
            <a:ext cx="346435" cy="415498"/>
          </a:xfrm>
          <a:prstGeom prst="rect">
            <a:avLst/>
          </a:prstGeom>
          <a:solidFill>
            <a:schemeClr val="accent6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/>
          </a:p>
        </p:txBody>
      </p:sp>
      <p:sp>
        <p:nvSpPr>
          <p:cNvPr id="465" name="Google Shape;465;p32"/>
          <p:cNvSpPr txBox="1"/>
          <p:nvPr/>
        </p:nvSpPr>
        <p:spPr>
          <a:xfrm>
            <a:off x="4447125" y="1172418"/>
            <a:ext cx="346435" cy="415498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/>
          </a:p>
        </p:txBody>
      </p:sp>
      <p:cxnSp>
        <p:nvCxnSpPr>
          <p:cNvPr id="466" name="Google Shape;466;p32"/>
          <p:cNvCxnSpPr/>
          <p:nvPr/>
        </p:nvCxnSpPr>
        <p:spPr>
          <a:xfrm>
            <a:off x="4620343" y="1587916"/>
            <a:ext cx="0" cy="18909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67" name="Google Shape;467;p32"/>
          <p:cNvSpPr txBox="1"/>
          <p:nvPr/>
        </p:nvSpPr>
        <p:spPr>
          <a:xfrm>
            <a:off x="5056332" y="1592939"/>
            <a:ext cx="488057" cy="253916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468" name="Google Shape;468;p32"/>
          <p:cNvCxnSpPr>
            <a:stCxn id="465" idx="3"/>
          </p:cNvCxnSpPr>
          <p:nvPr/>
        </p:nvCxnSpPr>
        <p:spPr>
          <a:xfrm>
            <a:off x="4793560" y="1380167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69" name="Google Shape;469;p32"/>
          <p:cNvCxnSpPr>
            <a:stCxn id="464" idx="3"/>
          </p:cNvCxnSpPr>
          <p:nvPr/>
        </p:nvCxnSpPr>
        <p:spPr>
          <a:xfrm flipH="1" rot="10800000">
            <a:off x="4793560" y="1750262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0" name="Google Shape;470;p32"/>
          <p:cNvCxnSpPr/>
          <p:nvPr/>
        </p:nvCxnSpPr>
        <p:spPr>
          <a:xfrm>
            <a:off x="4626236" y="212572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1" name="Google Shape;471;p32"/>
          <p:cNvCxnSpPr/>
          <p:nvPr/>
        </p:nvCxnSpPr>
        <p:spPr>
          <a:xfrm>
            <a:off x="1641678" y="2363667"/>
            <a:ext cx="70637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72" name="Google Shape;472;p32"/>
          <p:cNvCxnSpPr/>
          <p:nvPr/>
        </p:nvCxnSpPr>
        <p:spPr>
          <a:xfrm>
            <a:off x="1654581" y="2368630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3" name="Google Shape;473;p32"/>
          <p:cNvCxnSpPr/>
          <p:nvPr/>
        </p:nvCxnSpPr>
        <p:spPr>
          <a:xfrm>
            <a:off x="333464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4" name="Google Shape;474;p32"/>
          <p:cNvCxnSpPr/>
          <p:nvPr/>
        </p:nvCxnSpPr>
        <p:spPr>
          <a:xfrm>
            <a:off x="534632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5" name="Google Shape;475;p32"/>
          <p:cNvCxnSpPr/>
          <p:nvPr/>
        </p:nvCxnSpPr>
        <p:spPr>
          <a:xfrm>
            <a:off x="7157981" y="2371782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76" name="Google Shape;476;p32"/>
          <p:cNvCxnSpPr/>
          <p:nvPr/>
        </p:nvCxnSpPr>
        <p:spPr>
          <a:xfrm>
            <a:off x="8705418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77" name="Google Shape;477;p32"/>
          <p:cNvSpPr txBox="1"/>
          <p:nvPr/>
        </p:nvSpPr>
        <p:spPr>
          <a:xfrm>
            <a:off x="1360200" y="2607858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478" name="Google Shape;478;p32"/>
          <p:cNvSpPr txBox="1"/>
          <p:nvPr/>
        </p:nvSpPr>
        <p:spPr>
          <a:xfrm>
            <a:off x="3040688" y="2609723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479" name="Google Shape;479;p32"/>
          <p:cNvSpPr txBox="1"/>
          <p:nvPr/>
        </p:nvSpPr>
        <p:spPr>
          <a:xfrm>
            <a:off x="4977927" y="2618753"/>
            <a:ext cx="729915" cy="253916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480" name="Google Shape;480;p32"/>
          <p:cNvSpPr txBox="1"/>
          <p:nvPr/>
        </p:nvSpPr>
        <p:spPr>
          <a:xfrm>
            <a:off x="6774299" y="2607858"/>
            <a:ext cx="771525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ADMINO</a:t>
            </a:r>
            <a:endParaRPr/>
          </a:p>
        </p:txBody>
      </p:sp>
      <p:sp>
        <p:nvSpPr>
          <p:cNvPr id="481" name="Google Shape;481;p32"/>
          <p:cNvSpPr txBox="1"/>
          <p:nvPr/>
        </p:nvSpPr>
        <p:spPr>
          <a:xfrm>
            <a:off x="8207933" y="2610180"/>
            <a:ext cx="885707" cy="253916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SAFETYO</a:t>
            </a:r>
            <a:endParaRPr/>
          </a:p>
        </p:txBody>
      </p:sp>
      <p:sp>
        <p:nvSpPr>
          <p:cNvPr id="482" name="Google Shape;482;p32"/>
          <p:cNvSpPr txBox="1"/>
          <p:nvPr/>
        </p:nvSpPr>
        <p:spPr>
          <a:xfrm>
            <a:off x="50360" y="3349688"/>
            <a:ext cx="815463" cy="73866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483" name="Google Shape;483;p32"/>
          <p:cNvSpPr txBox="1"/>
          <p:nvPr/>
        </p:nvSpPr>
        <p:spPr>
          <a:xfrm>
            <a:off x="188595" y="263280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484" name="Google Shape;484;p32"/>
          <p:cNvSpPr txBox="1"/>
          <p:nvPr/>
        </p:nvSpPr>
        <p:spPr>
          <a:xfrm>
            <a:off x="188595" y="440597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485" name="Google Shape;485;p32"/>
          <p:cNvSpPr txBox="1"/>
          <p:nvPr/>
        </p:nvSpPr>
        <p:spPr>
          <a:xfrm>
            <a:off x="188595" y="5152593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486" name="Google Shape;486;p32"/>
          <p:cNvSpPr txBox="1"/>
          <p:nvPr/>
        </p:nvSpPr>
        <p:spPr>
          <a:xfrm>
            <a:off x="188595" y="5863067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487" name="Google Shape;487;p32"/>
          <p:cNvCxnSpPr/>
          <p:nvPr/>
        </p:nvCxnSpPr>
        <p:spPr>
          <a:xfrm>
            <a:off x="-13494" y="3232347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488" name="Google Shape;488;p32"/>
          <p:cNvCxnSpPr/>
          <p:nvPr/>
        </p:nvCxnSpPr>
        <p:spPr>
          <a:xfrm>
            <a:off x="-13494" y="4161321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489" name="Google Shape;489;p32"/>
          <p:cNvCxnSpPr/>
          <p:nvPr/>
        </p:nvCxnSpPr>
        <p:spPr>
          <a:xfrm>
            <a:off x="-13494" y="4898270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490" name="Google Shape;490;p32"/>
          <p:cNvCxnSpPr/>
          <p:nvPr/>
        </p:nvCxnSpPr>
        <p:spPr>
          <a:xfrm>
            <a:off x="0" y="5635505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491" name="Google Shape;491;p32"/>
          <p:cNvSpPr txBox="1"/>
          <p:nvPr/>
        </p:nvSpPr>
        <p:spPr>
          <a:xfrm>
            <a:off x="1448599" y="4389635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492" name="Google Shape;492;p32"/>
          <p:cNvSpPr txBox="1"/>
          <p:nvPr/>
        </p:nvSpPr>
        <p:spPr>
          <a:xfrm>
            <a:off x="1688707" y="5085681"/>
            <a:ext cx="828949" cy="415498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/>
          </a:p>
        </p:txBody>
      </p:sp>
      <p:sp>
        <p:nvSpPr>
          <p:cNvPr id="493" name="Google Shape;493;p32"/>
          <p:cNvSpPr txBox="1"/>
          <p:nvPr/>
        </p:nvSpPr>
        <p:spPr>
          <a:xfrm>
            <a:off x="1076827" y="5862552"/>
            <a:ext cx="78567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94" name="Google Shape;494;p32"/>
          <p:cNvCxnSpPr/>
          <p:nvPr/>
        </p:nvCxnSpPr>
        <p:spPr>
          <a:xfrm>
            <a:off x="1397993" y="3070075"/>
            <a:ext cx="96012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5" name="Google Shape;495;p32"/>
          <p:cNvCxnSpPr/>
          <p:nvPr/>
        </p:nvCxnSpPr>
        <p:spPr>
          <a:xfrm>
            <a:off x="1648954" y="2892142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496" name="Google Shape;496;p32"/>
          <p:cNvSpPr txBox="1"/>
          <p:nvPr/>
        </p:nvSpPr>
        <p:spPr>
          <a:xfrm>
            <a:off x="2129337" y="3571443"/>
            <a:ext cx="553211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97" name="Google Shape;497;p32"/>
          <p:cNvCxnSpPr/>
          <p:nvPr/>
        </p:nvCxnSpPr>
        <p:spPr>
          <a:xfrm>
            <a:off x="2346108" y="3064947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98" name="Google Shape;498;p32"/>
          <p:cNvCxnSpPr/>
          <p:nvPr/>
        </p:nvCxnSpPr>
        <p:spPr>
          <a:xfrm>
            <a:off x="1398768" y="3059859"/>
            <a:ext cx="0" cy="281178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99" name="Google Shape;499;p32"/>
          <p:cNvCxnSpPr/>
          <p:nvPr/>
        </p:nvCxnSpPr>
        <p:spPr>
          <a:xfrm>
            <a:off x="2076236" y="3070075"/>
            <a:ext cx="0" cy="20231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00" name="Google Shape;500;p32"/>
          <p:cNvCxnSpPr/>
          <p:nvPr/>
        </p:nvCxnSpPr>
        <p:spPr>
          <a:xfrm>
            <a:off x="1748121" y="3083448"/>
            <a:ext cx="0" cy="13030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01" name="Google Shape;501;p32"/>
          <p:cNvSpPr txBox="1"/>
          <p:nvPr/>
        </p:nvSpPr>
        <p:spPr>
          <a:xfrm>
            <a:off x="3796750" y="2965589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502" name="Google Shape;502;p32"/>
          <p:cNvCxnSpPr>
            <a:stCxn id="478" idx="3"/>
            <a:endCxn id="501" idx="1"/>
          </p:cNvCxnSpPr>
          <p:nvPr/>
        </p:nvCxnSpPr>
        <p:spPr>
          <a:xfrm>
            <a:off x="3628537" y="2736681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03" name="Google Shape;503;p32"/>
          <p:cNvSpPr txBox="1"/>
          <p:nvPr/>
        </p:nvSpPr>
        <p:spPr>
          <a:xfrm>
            <a:off x="3049001" y="3276341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504" name="Google Shape;504;p32"/>
          <p:cNvSpPr txBox="1"/>
          <p:nvPr/>
        </p:nvSpPr>
        <p:spPr>
          <a:xfrm>
            <a:off x="2792350" y="3871040"/>
            <a:ext cx="422338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505" name="Google Shape;505;p32"/>
          <p:cNvSpPr txBox="1"/>
          <p:nvPr/>
        </p:nvSpPr>
        <p:spPr>
          <a:xfrm>
            <a:off x="3326776" y="3871040"/>
            <a:ext cx="530849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506" name="Google Shape;506;p32"/>
          <p:cNvCxnSpPr/>
          <p:nvPr/>
        </p:nvCxnSpPr>
        <p:spPr>
          <a:xfrm>
            <a:off x="3017694" y="3699405"/>
            <a:ext cx="145389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07" name="Google Shape;507;p32"/>
          <p:cNvCxnSpPr/>
          <p:nvPr/>
        </p:nvCxnSpPr>
        <p:spPr>
          <a:xfrm>
            <a:off x="3337153" y="3495755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08" name="Google Shape;508;p32"/>
          <p:cNvCxnSpPr/>
          <p:nvPr/>
        </p:nvCxnSpPr>
        <p:spPr>
          <a:xfrm>
            <a:off x="3026267" y="3698589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09" name="Google Shape;509;p32"/>
          <p:cNvCxnSpPr/>
          <p:nvPr/>
        </p:nvCxnSpPr>
        <p:spPr>
          <a:xfrm>
            <a:off x="3594909" y="3701446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10" name="Google Shape;510;p32"/>
          <p:cNvCxnSpPr/>
          <p:nvPr/>
        </p:nvCxnSpPr>
        <p:spPr>
          <a:xfrm>
            <a:off x="3334612" y="2887014"/>
            <a:ext cx="0" cy="3771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11" name="Google Shape;511;p32"/>
          <p:cNvSpPr txBox="1"/>
          <p:nvPr/>
        </p:nvSpPr>
        <p:spPr>
          <a:xfrm>
            <a:off x="2460990" y="4402222"/>
            <a:ext cx="479378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512" name="Google Shape;512;p32"/>
          <p:cNvCxnSpPr/>
          <p:nvPr/>
        </p:nvCxnSpPr>
        <p:spPr>
          <a:xfrm>
            <a:off x="2746305" y="3076618"/>
            <a:ext cx="58293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3" name="Google Shape;513;p32"/>
          <p:cNvCxnSpPr/>
          <p:nvPr/>
        </p:nvCxnSpPr>
        <p:spPr>
          <a:xfrm>
            <a:off x="2746305" y="3068046"/>
            <a:ext cx="0" cy="13373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14" name="Google Shape;514;p32"/>
          <p:cNvSpPr txBox="1"/>
          <p:nvPr/>
        </p:nvSpPr>
        <p:spPr>
          <a:xfrm>
            <a:off x="2753704" y="5087360"/>
            <a:ext cx="738300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/>
          </a:p>
        </p:txBody>
      </p:sp>
      <p:sp>
        <p:nvSpPr>
          <p:cNvPr id="515" name="Google Shape;515;p32"/>
          <p:cNvSpPr txBox="1"/>
          <p:nvPr/>
        </p:nvSpPr>
        <p:spPr>
          <a:xfrm>
            <a:off x="4240379" y="5087360"/>
            <a:ext cx="513058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516" name="Google Shape;516;p32"/>
          <p:cNvSpPr txBox="1"/>
          <p:nvPr/>
        </p:nvSpPr>
        <p:spPr>
          <a:xfrm>
            <a:off x="3550215" y="5087360"/>
            <a:ext cx="629835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/>
          </a:p>
        </p:txBody>
      </p:sp>
      <p:cxnSp>
        <p:nvCxnSpPr>
          <p:cNvPr id="517" name="Google Shape;517;p32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18" name="Google Shape;518;p32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19" name="Google Shape;519;p32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0" name="Google Shape;520;p32"/>
          <p:cNvCxnSpPr/>
          <p:nvPr/>
        </p:nvCxnSpPr>
        <p:spPr>
          <a:xfrm>
            <a:off x="4855568" y="3094808"/>
            <a:ext cx="104241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1" name="Google Shape;521;p32"/>
          <p:cNvCxnSpPr/>
          <p:nvPr/>
        </p:nvCxnSpPr>
        <p:spPr>
          <a:xfrm>
            <a:off x="5546508" y="3089680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2" name="Google Shape;522;p32"/>
          <p:cNvCxnSpPr/>
          <p:nvPr/>
        </p:nvCxnSpPr>
        <p:spPr>
          <a:xfrm>
            <a:off x="4856343" y="3084592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3" name="Google Shape;523;p32"/>
          <p:cNvCxnSpPr/>
          <p:nvPr/>
        </p:nvCxnSpPr>
        <p:spPr>
          <a:xfrm>
            <a:off x="5205696" y="3108180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24" name="Google Shape;524;p32"/>
          <p:cNvCxnSpPr/>
          <p:nvPr/>
        </p:nvCxnSpPr>
        <p:spPr>
          <a:xfrm>
            <a:off x="5351457" y="2895294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25" name="Google Shape;525;p32"/>
          <p:cNvSpPr txBox="1"/>
          <p:nvPr/>
        </p:nvSpPr>
        <p:spPr>
          <a:xfrm>
            <a:off x="5254300" y="3609064"/>
            <a:ext cx="601498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32"/>
          <p:cNvSpPr txBox="1"/>
          <p:nvPr/>
        </p:nvSpPr>
        <p:spPr>
          <a:xfrm>
            <a:off x="4923759" y="5090970"/>
            <a:ext cx="620630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ATRAIN</a:t>
            </a:r>
            <a:endParaRPr/>
          </a:p>
        </p:txBody>
      </p:sp>
      <p:sp>
        <p:nvSpPr>
          <p:cNvPr id="527" name="Google Shape;527;p32"/>
          <p:cNvSpPr txBox="1"/>
          <p:nvPr/>
        </p:nvSpPr>
        <p:spPr>
          <a:xfrm>
            <a:off x="5604720" y="5089427"/>
            <a:ext cx="640514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ATRAIN</a:t>
            </a:r>
            <a:endParaRPr/>
          </a:p>
        </p:txBody>
      </p:sp>
      <p:sp>
        <p:nvSpPr>
          <p:cNvPr id="528" name="Google Shape;528;p32"/>
          <p:cNvSpPr txBox="1"/>
          <p:nvPr/>
        </p:nvSpPr>
        <p:spPr>
          <a:xfrm>
            <a:off x="4554818" y="5771048"/>
            <a:ext cx="768479" cy="415498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529" name="Google Shape;529;p32"/>
          <p:cNvCxnSpPr/>
          <p:nvPr/>
        </p:nvCxnSpPr>
        <p:spPr>
          <a:xfrm>
            <a:off x="5896895" y="3086784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30" name="Google Shape;530;p32"/>
          <p:cNvSpPr txBox="1"/>
          <p:nvPr/>
        </p:nvSpPr>
        <p:spPr>
          <a:xfrm>
            <a:off x="6136369" y="5854494"/>
            <a:ext cx="454511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531" name="Google Shape;531;p32"/>
          <p:cNvSpPr txBox="1"/>
          <p:nvPr/>
        </p:nvSpPr>
        <p:spPr>
          <a:xfrm>
            <a:off x="6643440" y="5854494"/>
            <a:ext cx="478639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532" name="Google Shape;532;p32"/>
          <p:cNvSpPr txBox="1"/>
          <p:nvPr/>
        </p:nvSpPr>
        <p:spPr>
          <a:xfrm>
            <a:off x="6894313" y="5174462"/>
            <a:ext cx="561557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/>
          </a:p>
        </p:txBody>
      </p:sp>
      <p:sp>
        <p:nvSpPr>
          <p:cNvPr id="533" name="Google Shape;533;p32"/>
          <p:cNvSpPr txBox="1"/>
          <p:nvPr/>
        </p:nvSpPr>
        <p:spPr>
          <a:xfrm>
            <a:off x="7257329" y="5854494"/>
            <a:ext cx="533160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34" name="Google Shape;534;p32"/>
          <p:cNvCxnSpPr/>
          <p:nvPr/>
        </p:nvCxnSpPr>
        <p:spPr>
          <a:xfrm>
            <a:off x="6348141" y="3089680"/>
            <a:ext cx="1152144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5" name="Google Shape;535;p32"/>
          <p:cNvCxnSpPr/>
          <p:nvPr/>
        </p:nvCxnSpPr>
        <p:spPr>
          <a:xfrm>
            <a:off x="7161213" y="2890167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36" name="Google Shape;536;p32"/>
          <p:cNvCxnSpPr/>
          <p:nvPr/>
        </p:nvCxnSpPr>
        <p:spPr>
          <a:xfrm>
            <a:off x="6348141" y="3081686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37" name="Google Shape;537;p32"/>
          <p:cNvCxnSpPr/>
          <p:nvPr/>
        </p:nvCxnSpPr>
        <p:spPr>
          <a:xfrm>
            <a:off x="6842879" y="3085062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38" name="Google Shape;538;p32"/>
          <p:cNvCxnSpPr/>
          <p:nvPr/>
        </p:nvCxnSpPr>
        <p:spPr>
          <a:xfrm>
            <a:off x="7175126" y="3091035"/>
            <a:ext cx="0" cy="20916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39" name="Google Shape;539;p32"/>
          <p:cNvCxnSpPr/>
          <p:nvPr/>
        </p:nvCxnSpPr>
        <p:spPr>
          <a:xfrm>
            <a:off x="7499270" y="3078648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40" name="Google Shape;540;p32"/>
          <p:cNvSpPr txBox="1"/>
          <p:nvPr/>
        </p:nvSpPr>
        <p:spPr>
          <a:xfrm>
            <a:off x="7573960" y="4360394"/>
            <a:ext cx="739590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541" name="Google Shape;541;p32"/>
          <p:cNvSpPr txBox="1"/>
          <p:nvPr/>
        </p:nvSpPr>
        <p:spPr>
          <a:xfrm>
            <a:off x="8420066" y="4359581"/>
            <a:ext cx="673574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542" name="Google Shape;542;p32"/>
          <p:cNvCxnSpPr/>
          <p:nvPr/>
        </p:nvCxnSpPr>
        <p:spPr>
          <a:xfrm>
            <a:off x="8010368" y="3090656"/>
            <a:ext cx="78867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3" name="Google Shape;543;p32"/>
          <p:cNvCxnSpPr/>
          <p:nvPr/>
        </p:nvCxnSpPr>
        <p:spPr>
          <a:xfrm>
            <a:off x="8729142" y="2891142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44" name="Google Shape;544;p32"/>
          <p:cNvCxnSpPr/>
          <p:nvPr/>
        </p:nvCxnSpPr>
        <p:spPr>
          <a:xfrm>
            <a:off x="8012799" y="3081686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45" name="Google Shape;545;p32"/>
          <p:cNvCxnSpPr/>
          <p:nvPr/>
        </p:nvCxnSpPr>
        <p:spPr>
          <a:xfrm>
            <a:off x="8807979" y="3075609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46" name="Google Shape;546;p32"/>
          <p:cNvSpPr txBox="1"/>
          <p:nvPr/>
        </p:nvSpPr>
        <p:spPr>
          <a:xfrm>
            <a:off x="8019922" y="5771048"/>
            <a:ext cx="725301" cy="415498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547" name="Google Shape;547;p32"/>
          <p:cNvCxnSpPr/>
          <p:nvPr/>
        </p:nvCxnSpPr>
        <p:spPr>
          <a:xfrm>
            <a:off x="8366807" y="3089274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48" name="Google Shape;548;p32"/>
          <p:cNvSpPr/>
          <p:nvPr/>
        </p:nvSpPr>
        <p:spPr>
          <a:xfrm>
            <a:off x="4405804" y="2220493"/>
            <a:ext cx="1947322" cy="426155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33"/>
          <p:cNvSpPr txBox="1"/>
          <p:nvPr>
            <p:ph idx="1" type="body"/>
          </p:nvPr>
        </p:nvSpPr>
        <p:spPr>
          <a:xfrm>
            <a:off x="310825" y="1295400"/>
            <a:ext cx="85818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143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/>
              <a:t> </a:t>
            </a:r>
            <a:r>
              <a:rPr lang="en-US" sz="2800"/>
              <a:t>May or may not exist as part of the Operations Department (squadron dependent)</a:t>
            </a: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b="0" i="0" sz="2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143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2800" u="sng"/>
              <a:t> </a:t>
            </a:r>
            <a:r>
              <a:rPr b="0" i="0" lang="en-US" sz="2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sz="2800" u="sng"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Plan and track pilot, NFO, and aircrew qualifications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Work with O</a:t>
            </a:r>
            <a:r>
              <a:rPr lang="en-US"/>
              <a:t>PS</a:t>
            </a:r>
            <a:r>
              <a:rPr b="0" i="0" lang="en-US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on scheduling training events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Coordinate weapons ranges and live training events with outside agencies</a:t>
            </a:r>
            <a:endParaRPr/>
          </a:p>
        </p:txBody>
      </p:sp>
      <p:sp>
        <p:nvSpPr>
          <p:cNvPr id="554" name="Google Shape;554;p33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400" u="none" cap="none" strike="noStrike">
                <a:solidFill>
                  <a:srgbClr val="00337F"/>
                </a:solidFill>
              </a:rPr>
              <a:t>Training </a:t>
            </a:r>
            <a:r>
              <a:rPr b="1" i="0" lang="en-US" sz="4400" u="none" cap="none" strike="noStrike">
                <a:solidFill>
                  <a:srgbClr val="00337F"/>
                </a:solidFill>
              </a:rPr>
              <a:t>Department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34"/>
          <p:cNvSpPr txBox="1"/>
          <p:nvPr>
            <p:ph idx="1" type="body"/>
          </p:nvPr>
        </p:nvSpPr>
        <p:spPr>
          <a:xfrm>
            <a:off x="457200" y="1295400"/>
            <a:ext cx="82875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651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u="sng"/>
              <a:t>Training Officer (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</a:t>
            </a:r>
            <a:r>
              <a:rPr lang="en-US" sz="2000" u="sng"/>
              <a:t>rain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O)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Introductory DH job</a:t>
            </a:r>
            <a:endParaRPr b="0" i="0" sz="2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651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Tactics Officer (TacticsO):</a:t>
            </a:r>
            <a:endParaRPr sz="2000" u="sng"/>
          </a:p>
          <a:p>
            <a:pPr indent="-1460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Usually a Super JO or the TRAINO</a:t>
            </a:r>
            <a:endParaRPr sz="2000"/>
          </a:p>
          <a:p>
            <a:pPr indent="-1460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Liaison between the squadron and </a:t>
            </a:r>
            <a:r>
              <a:rPr lang="en-US" sz="2000"/>
              <a:t>community 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Weapons School</a:t>
            </a:r>
            <a:endParaRPr b="0" i="0" sz="2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0800" lvl="2" marL="11430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Takes tactical publications and implements them into squadron training plans for aircrew qualifications</a:t>
            </a:r>
            <a:endParaRPr sz="2000"/>
          </a:p>
          <a:p>
            <a:pPr indent="-1460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Ensures squadron</a:t>
            </a:r>
            <a:r>
              <a:rPr lang="en-US" sz="2000"/>
              <a:t>’s tactical proficiency</a:t>
            </a:r>
            <a:endParaRPr sz="2000"/>
          </a:p>
          <a:p>
            <a:pPr indent="-1651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Pilot</a:t>
            </a:r>
            <a:r>
              <a:rPr lang="en-US" sz="2000" u="sng"/>
              <a:t>/NFO Assistant Training Officer</a:t>
            </a: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endParaRPr sz="2000"/>
          </a:p>
          <a:p>
            <a:pPr indent="-1460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Assists the TRAINO</a:t>
            </a:r>
            <a:endParaRPr sz="2000"/>
          </a:p>
          <a:p>
            <a:pPr indent="-1460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 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Plans and tracks and qualifications</a:t>
            </a:r>
            <a:endParaRPr sz="2000"/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Ground Training Officer:</a:t>
            </a:r>
            <a:endParaRPr sz="2000" u="sng"/>
          </a:p>
          <a:p>
            <a:pPr indent="-1460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Plans and tracks academic training</a:t>
            </a:r>
            <a:endParaRPr sz="2000"/>
          </a:p>
        </p:txBody>
      </p:sp>
      <p:sp>
        <p:nvSpPr>
          <p:cNvPr id="560" name="Google Shape;560;p34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/>
              <a:t>Department Roles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35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400" u="none" cap="none" strike="noStrike">
                <a:solidFill>
                  <a:srgbClr val="00337F"/>
                </a:solidFill>
              </a:rPr>
              <a:t>Admin Department</a:t>
            </a:r>
            <a:endParaRPr b="1" i="0" sz="4400" u="none" cap="none" strike="noStrike">
              <a:solidFill>
                <a:srgbClr val="00337F"/>
              </a:solidFill>
            </a:endParaRPr>
          </a:p>
        </p:txBody>
      </p:sp>
      <p:sp>
        <p:nvSpPr>
          <p:cNvPr id="566" name="Google Shape;566;p35"/>
          <p:cNvSpPr txBox="1"/>
          <p:nvPr/>
        </p:nvSpPr>
        <p:spPr>
          <a:xfrm>
            <a:off x="4447125" y="1750113"/>
            <a:ext cx="346435" cy="415498"/>
          </a:xfrm>
          <a:prstGeom prst="rect">
            <a:avLst/>
          </a:prstGeom>
          <a:solidFill>
            <a:schemeClr val="accent6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/>
          </a:p>
        </p:txBody>
      </p:sp>
      <p:sp>
        <p:nvSpPr>
          <p:cNvPr id="567" name="Google Shape;567;p35"/>
          <p:cNvSpPr txBox="1"/>
          <p:nvPr/>
        </p:nvSpPr>
        <p:spPr>
          <a:xfrm>
            <a:off x="4447125" y="1172418"/>
            <a:ext cx="346435" cy="415498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/>
          </a:p>
        </p:txBody>
      </p:sp>
      <p:cxnSp>
        <p:nvCxnSpPr>
          <p:cNvPr id="568" name="Google Shape;568;p35"/>
          <p:cNvCxnSpPr/>
          <p:nvPr/>
        </p:nvCxnSpPr>
        <p:spPr>
          <a:xfrm>
            <a:off x="4620343" y="1587916"/>
            <a:ext cx="0" cy="18909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69" name="Google Shape;569;p35"/>
          <p:cNvSpPr txBox="1"/>
          <p:nvPr/>
        </p:nvSpPr>
        <p:spPr>
          <a:xfrm>
            <a:off x="5056332" y="1592939"/>
            <a:ext cx="488057" cy="253916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570" name="Google Shape;570;p35"/>
          <p:cNvCxnSpPr>
            <a:stCxn id="567" idx="3"/>
          </p:cNvCxnSpPr>
          <p:nvPr/>
        </p:nvCxnSpPr>
        <p:spPr>
          <a:xfrm>
            <a:off x="4793560" y="1380167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1" name="Google Shape;571;p35"/>
          <p:cNvCxnSpPr>
            <a:stCxn id="566" idx="3"/>
          </p:cNvCxnSpPr>
          <p:nvPr/>
        </p:nvCxnSpPr>
        <p:spPr>
          <a:xfrm flipH="1" rot="10800000">
            <a:off x="4793560" y="1750262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2" name="Google Shape;572;p35"/>
          <p:cNvCxnSpPr/>
          <p:nvPr/>
        </p:nvCxnSpPr>
        <p:spPr>
          <a:xfrm>
            <a:off x="4626236" y="212572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3" name="Google Shape;573;p35"/>
          <p:cNvCxnSpPr/>
          <p:nvPr/>
        </p:nvCxnSpPr>
        <p:spPr>
          <a:xfrm>
            <a:off x="1641678" y="2363667"/>
            <a:ext cx="70637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4" name="Google Shape;574;p35"/>
          <p:cNvCxnSpPr/>
          <p:nvPr/>
        </p:nvCxnSpPr>
        <p:spPr>
          <a:xfrm>
            <a:off x="1654581" y="2368630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5" name="Google Shape;575;p35"/>
          <p:cNvCxnSpPr/>
          <p:nvPr/>
        </p:nvCxnSpPr>
        <p:spPr>
          <a:xfrm>
            <a:off x="333464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6" name="Google Shape;576;p35"/>
          <p:cNvCxnSpPr/>
          <p:nvPr/>
        </p:nvCxnSpPr>
        <p:spPr>
          <a:xfrm>
            <a:off x="534632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7" name="Google Shape;577;p35"/>
          <p:cNvCxnSpPr/>
          <p:nvPr/>
        </p:nvCxnSpPr>
        <p:spPr>
          <a:xfrm>
            <a:off x="7157981" y="2371782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78" name="Google Shape;578;p35"/>
          <p:cNvCxnSpPr/>
          <p:nvPr/>
        </p:nvCxnSpPr>
        <p:spPr>
          <a:xfrm>
            <a:off x="8705418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79" name="Google Shape;579;p35"/>
          <p:cNvSpPr txBox="1"/>
          <p:nvPr/>
        </p:nvSpPr>
        <p:spPr>
          <a:xfrm>
            <a:off x="1360200" y="2607858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580" name="Google Shape;580;p35"/>
          <p:cNvSpPr txBox="1"/>
          <p:nvPr/>
        </p:nvSpPr>
        <p:spPr>
          <a:xfrm>
            <a:off x="3040688" y="2609723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581" name="Google Shape;581;p35"/>
          <p:cNvSpPr txBox="1"/>
          <p:nvPr/>
        </p:nvSpPr>
        <p:spPr>
          <a:xfrm>
            <a:off x="4977927" y="2618753"/>
            <a:ext cx="729915" cy="253916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582" name="Google Shape;582;p35"/>
          <p:cNvSpPr txBox="1"/>
          <p:nvPr/>
        </p:nvSpPr>
        <p:spPr>
          <a:xfrm>
            <a:off x="6774299" y="2607858"/>
            <a:ext cx="771525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ADMINO</a:t>
            </a:r>
            <a:endParaRPr/>
          </a:p>
        </p:txBody>
      </p:sp>
      <p:sp>
        <p:nvSpPr>
          <p:cNvPr id="583" name="Google Shape;583;p35"/>
          <p:cNvSpPr txBox="1"/>
          <p:nvPr/>
        </p:nvSpPr>
        <p:spPr>
          <a:xfrm>
            <a:off x="8207933" y="2610180"/>
            <a:ext cx="885707" cy="253916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SAFETYO</a:t>
            </a:r>
            <a:endParaRPr/>
          </a:p>
        </p:txBody>
      </p:sp>
      <p:sp>
        <p:nvSpPr>
          <p:cNvPr id="584" name="Google Shape;584;p35"/>
          <p:cNvSpPr txBox="1"/>
          <p:nvPr/>
        </p:nvSpPr>
        <p:spPr>
          <a:xfrm>
            <a:off x="50360" y="3349688"/>
            <a:ext cx="815463" cy="73866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585" name="Google Shape;585;p35"/>
          <p:cNvSpPr txBox="1"/>
          <p:nvPr/>
        </p:nvSpPr>
        <p:spPr>
          <a:xfrm>
            <a:off x="188595" y="263280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586" name="Google Shape;586;p35"/>
          <p:cNvSpPr txBox="1"/>
          <p:nvPr/>
        </p:nvSpPr>
        <p:spPr>
          <a:xfrm>
            <a:off x="188595" y="440597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587" name="Google Shape;587;p35"/>
          <p:cNvSpPr txBox="1"/>
          <p:nvPr/>
        </p:nvSpPr>
        <p:spPr>
          <a:xfrm>
            <a:off x="188595" y="5152593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588" name="Google Shape;588;p35"/>
          <p:cNvSpPr txBox="1"/>
          <p:nvPr/>
        </p:nvSpPr>
        <p:spPr>
          <a:xfrm>
            <a:off x="188595" y="5863067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589" name="Google Shape;589;p35"/>
          <p:cNvCxnSpPr/>
          <p:nvPr/>
        </p:nvCxnSpPr>
        <p:spPr>
          <a:xfrm>
            <a:off x="-13494" y="3232347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590" name="Google Shape;590;p35"/>
          <p:cNvCxnSpPr/>
          <p:nvPr/>
        </p:nvCxnSpPr>
        <p:spPr>
          <a:xfrm>
            <a:off x="-13494" y="4161321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591" name="Google Shape;591;p35"/>
          <p:cNvCxnSpPr/>
          <p:nvPr/>
        </p:nvCxnSpPr>
        <p:spPr>
          <a:xfrm>
            <a:off x="-13494" y="4898270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592" name="Google Shape;592;p35"/>
          <p:cNvCxnSpPr/>
          <p:nvPr/>
        </p:nvCxnSpPr>
        <p:spPr>
          <a:xfrm>
            <a:off x="0" y="5635505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593" name="Google Shape;593;p35"/>
          <p:cNvSpPr txBox="1"/>
          <p:nvPr/>
        </p:nvSpPr>
        <p:spPr>
          <a:xfrm>
            <a:off x="1448599" y="4389635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594" name="Google Shape;594;p35"/>
          <p:cNvSpPr txBox="1"/>
          <p:nvPr/>
        </p:nvSpPr>
        <p:spPr>
          <a:xfrm>
            <a:off x="1688707" y="5085681"/>
            <a:ext cx="828949" cy="415498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/>
          </a:p>
        </p:txBody>
      </p:sp>
      <p:sp>
        <p:nvSpPr>
          <p:cNvPr id="595" name="Google Shape;595;p35"/>
          <p:cNvSpPr txBox="1"/>
          <p:nvPr/>
        </p:nvSpPr>
        <p:spPr>
          <a:xfrm>
            <a:off x="1076827" y="5862552"/>
            <a:ext cx="78567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96" name="Google Shape;596;p35"/>
          <p:cNvCxnSpPr/>
          <p:nvPr/>
        </p:nvCxnSpPr>
        <p:spPr>
          <a:xfrm>
            <a:off x="1397993" y="3070075"/>
            <a:ext cx="96012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7" name="Google Shape;597;p35"/>
          <p:cNvCxnSpPr/>
          <p:nvPr/>
        </p:nvCxnSpPr>
        <p:spPr>
          <a:xfrm>
            <a:off x="1648954" y="2892142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598" name="Google Shape;598;p35"/>
          <p:cNvSpPr txBox="1"/>
          <p:nvPr/>
        </p:nvSpPr>
        <p:spPr>
          <a:xfrm>
            <a:off x="2129337" y="3571443"/>
            <a:ext cx="553211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99" name="Google Shape;599;p35"/>
          <p:cNvCxnSpPr/>
          <p:nvPr/>
        </p:nvCxnSpPr>
        <p:spPr>
          <a:xfrm>
            <a:off x="2346108" y="3064947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00" name="Google Shape;600;p35"/>
          <p:cNvCxnSpPr/>
          <p:nvPr/>
        </p:nvCxnSpPr>
        <p:spPr>
          <a:xfrm>
            <a:off x="1398768" y="3059859"/>
            <a:ext cx="0" cy="281178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01" name="Google Shape;601;p35"/>
          <p:cNvCxnSpPr/>
          <p:nvPr/>
        </p:nvCxnSpPr>
        <p:spPr>
          <a:xfrm>
            <a:off x="2076236" y="3070075"/>
            <a:ext cx="0" cy="20231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02" name="Google Shape;602;p35"/>
          <p:cNvCxnSpPr/>
          <p:nvPr/>
        </p:nvCxnSpPr>
        <p:spPr>
          <a:xfrm>
            <a:off x="1748121" y="3083448"/>
            <a:ext cx="0" cy="13030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03" name="Google Shape;603;p35"/>
          <p:cNvSpPr txBox="1"/>
          <p:nvPr/>
        </p:nvSpPr>
        <p:spPr>
          <a:xfrm>
            <a:off x="3796750" y="2965589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604" name="Google Shape;604;p35"/>
          <p:cNvCxnSpPr>
            <a:stCxn id="580" idx="3"/>
            <a:endCxn id="603" idx="1"/>
          </p:cNvCxnSpPr>
          <p:nvPr/>
        </p:nvCxnSpPr>
        <p:spPr>
          <a:xfrm>
            <a:off x="3628537" y="2736681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05" name="Google Shape;605;p35"/>
          <p:cNvSpPr txBox="1"/>
          <p:nvPr/>
        </p:nvSpPr>
        <p:spPr>
          <a:xfrm>
            <a:off x="3049001" y="3276341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606" name="Google Shape;606;p35"/>
          <p:cNvSpPr txBox="1"/>
          <p:nvPr/>
        </p:nvSpPr>
        <p:spPr>
          <a:xfrm>
            <a:off x="2792350" y="3871040"/>
            <a:ext cx="422338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607" name="Google Shape;607;p35"/>
          <p:cNvSpPr txBox="1"/>
          <p:nvPr/>
        </p:nvSpPr>
        <p:spPr>
          <a:xfrm>
            <a:off x="3326776" y="3871040"/>
            <a:ext cx="530849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608" name="Google Shape;608;p35"/>
          <p:cNvCxnSpPr/>
          <p:nvPr/>
        </p:nvCxnSpPr>
        <p:spPr>
          <a:xfrm>
            <a:off x="3017694" y="3699405"/>
            <a:ext cx="145389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9" name="Google Shape;609;p35"/>
          <p:cNvCxnSpPr/>
          <p:nvPr/>
        </p:nvCxnSpPr>
        <p:spPr>
          <a:xfrm>
            <a:off x="3337153" y="3495755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10" name="Google Shape;610;p35"/>
          <p:cNvCxnSpPr/>
          <p:nvPr/>
        </p:nvCxnSpPr>
        <p:spPr>
          <a:xfrm>
            <a:off x="3026267" y="3698589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11" name="Google Shape;611;p35"/>
          <p:cNvCxnSpPr/>
          <p:nvPr/>
        </p:nvCxnSpPr>
        <p:spPr>
          <a:xfrm>
            <a:off x="3594909" y="3701446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12" name="Google Shape;612;p35"/>
          <p:cNvCxnSpPr/>
          <p:nvPr/>
        </p:nvCxnSpPr>
        <p:spPr>
          <a:xfrm>
            <a:off x="3334612" y="2887014"/>
            <a:ext cx="0" cy="3771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13" name="Google Shape;613;p35"/>
          <p:cNvSpPr txBox="1"/>
          <p:nvPr/>
        </p:nvSpPr>
        <p:spPr>
          <a:xfrm>
            <a:off x="2460990" y="4402222"/>
            <a:ext cx="479378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614" name="Google Shape;614;p35"/>
          <p:cNvCxnSpPr/>
          <p:nvPr/>
        </p:nvCxnSpPr>
        <p:spPr>
          <a:xfrm>
            <a:off x="2746305" y="3076618"/>
            <a:ext cx="58293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5" name="Google Shape;615;p35"/>
          <p:cNvCxnSpPr/>
          <p:nvPr/>
        </p:nvCxnSpPr>
        <p:spPr>
          <a:xfrm>
            <a:off x="2746305" y="3068046"/>
            <a:ext cx="0" cy="13373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16" name="Google Shape;616;p35"/>
          <p:cNvSpPr txBox="1"/>
          <p:nvPr/>
        </p:nvSpPr>
        <p:spPr>
          <a:xfrm>
            <a:off x="2753704" y="5087360"/>
            <a:ext cx="738300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/>
          </a:p>
        </p:txBody>
      </p:sp>
      <p:sp>
        <p:nvSpPr>
          <p:cNvPr id="617" name="Google Shape;617;p35"/>
          <p:cNvSpPr txBox="1"/>
          <p:nvPr/>
        </p:nvSpPr>
        <p:spPr>
          <a:xfrm>
            <a:off x="4240379" y="5087360"/>
            <a:ext cx="513058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618" name="Google Shape;618;p35"/>
          <p:cNvSpPr txBox="1"/>
          <p:nvPr/>
        </p:nvSpPr>
        <p:spPr>
          <a:xfrm>
            <a:off x="3550215" y="5087360"/>
            <a:ext cx="629835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/>
          </a:p>
        </p:txBody>
      </p:sp>
      <p:cxnSp>
        <p:nvCxnSpPr>
          <p:cNvPr id="619" name="Google Shape;619;p35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20" name="Google Shape;620;p35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21" name="Google Shape;621;p35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22" name="Google Shape;622;p35"/>
          <p:cNvCxnSpPr/>
          <p:nvPr/>
        </p:nvCxnSpPr>
        <p:spPr>
          <a:xfrm>
            <a:off x="4855568" y="3094808"/>
            <a:ext cx="104241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3" name="Google Shape;623;p35"/>
          <p:cNvCxnSpPr/>
          <p:nvPr/>
        </p:nvCxnSpPr>
        <p:spPr>
          <a:xfrm>
            <a:off x="5546508" y="3089680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24" name="Google Shape;624;p35"/>
          <p:cNvCxnSpPr/>
          <p:nvPr/>
        </p:nvCxnSpPr>
        <p:spPr>
          <a:xfrm>
            <a:off x="4856343" y="3084592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25" name="Google Shape;625;p35"/>
          <p:cNvCxnSpPr/>
          <p:nvPr/>
        </p:nvCxnSpPr>
        <p:spPr>
          <a:xfrm>
            <a:off x="5205696" y="3108180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26" name="Google Shape;626;p35"/>
          <p:cNvCxnSpPr/>
          <p:nvPr/>
        </p:nvCxnSpPr>
        <p:spPr>
          <a:xfrm>
            <a:off x="5351457" y="2895294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27" name="Google Shape;627;p35"/>
          <p:cNvSpPr txBox="1"/>
          <p:nvPr/>
        </p:nvSpPr>
        <p:spPr>
          <a:xfrm>
            <a:off x="5254300" y="3609064"/>
            <a:ext cx="601498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35"/>
          <p:cNvSpPr txBox="1"/>
          <p:nvPr/>
        </p:nvSpPr>
        <p:spPr>
          <a:xfrm>
            <a:off x="4923759" y="5090970"/>
            <a:ext cx="620630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ATRAIN</a:t>
            </a:r>
            <a:endParaRPr/>
          </a:p>
        </p:txBody>
      </p:sp>
      <p:sp>
        <p:nvSpPr>
          <p:cNvPr id="629" name="Google Shape;629;p35"/>
          <p:cNvSpPr txBox="1"/>
          <p:nvPr/>
        </p:nvSpPr>
        <p:spPr>
          <a:xfrm>
            <a:off x="5604720" y="5089427"/>
            <a:ext cx="640514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ATRAIN</a:t>
            </a:r>
            <a:endParaRPr/>
          </a:p>
        </p:txBody>
      </p:sp>
      <p:sp>
        <p:nvSpPr>
          <p:cNvPr id="630" name="Google Shape;630;p35"/>
          <p:cNvSpPr txBox="1"/>
          <p:nvPr/>
        </p:nvSpPr>
        <p:spPr>
          <a:xfrm>
            <a:off x="4554818" y="5771048"/>
            <a:ext cx="768479" cy="415498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631" name="Google Shape;631;p35"/>
          <p:cNvCxnSpPr/>
          <p:nvPr/>
        </p:nvCxnSpPr>
        <p:spPr>
          <a:xfrm>
            <a:off x="5896895" y="3086784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32" name="Google Shape;632;p35"/>
          <p:cNvSpPr txBox="1"/>
          <p:nvPr/>
        </p:nvSpPr>
        <p:spPr>
          <a:xfrm>
            <a:off x="6136369" y="5854494"/>
            <a:ext cx="454511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633" name="Google Shape;633;p35"/>
          <p:cNvSpPr txBox="1"/>
          <p:nvPr/>
        </p:nvSpPr>
        <p:spPr>
          <a:xfrm>
            <a:off x="6643441" y="5854494"/>
            <a:ext cx="483268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634" name="Google Shape;634;p35"/>
          <p:cNvSpPr txBox="1"/>
          <p:nvPr/>
        </p:nvSpPr>
        <p:spPr>
          <a:xfrm>
            <a:off x="6894313" y="5174462"/>
            <a:ext cx="561557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/>
          </a:p>
        </p:txBody>
      </p:sp>
      <p:sp>
        <p:nvSpPr>
          <p:cNvPr id="635" name="Google Shape;635;p35"/>
          <p:cNvSpPr txBox="1"/>
          <p:nvPr/>
        </p:nvSpPr>
        <p:spPr>
          <a:xfrm>
            <a:off x="7257329" y="5854494"/>
            <a:ext cx="533160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36" name="Google Shape;636;p35"/>
          <p:cNvCxnSpPr/>
          <p:nvPr/>
        </p:nvCxnSpPr>
        <p:spPr>
          <a:xfrm>
            <a:off x="6348141" y="3089680"/>
            <a:ext cx="1152144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7" name="Google Shape;637;p35"/>
          <p:cNvCxnSpPr/>
          <p:nvPr/>
        </p:nvCxnSpPr>
        <p:spPr>
          <a:xfrm>
            <a:off x="7161213" y="2890167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38" name="Google Shape;638;p35"/>
          <p:cNvCxnSpPr/>
          <p:nvPr/>
        </p:nvCxnSpPr>
        <p:spPr>
          <a:xfrm>
            <a:off x="6348141" y="3081686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39" name="Google Shape;639;p35"/>
          <p:cNvCxnSpPr/>
          <p:nvPr/>
        </p:nvCxnSpPr>
        <p:spPr>
          <a:xfrm>
            <a:off x="6842879" y="3085062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40" name="Google Shape;640;p35"/>
          <p:cNvCxnSpPr/>
          <p:nvPr/>
        </p:nvCxnSpPr>
        <p:spPr>
          <a:xfrm>
            <a:off x="7175126" y="3091035"/>
            <a:ext cx="0" cy="20916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41" name="Google Shape;641;p35"/>
          <p:cNvCxnSpPr/>
          <p:nvPr/>
        </p:nvCxnSpPr>
        <p:spPr>
          <a:xfrm>
            <a:off x="7499270" y="3078648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42" name="Google Shape;642;p35"/>
          <p:cNvSpPr txBox="1"/>
          <p:nvPr/>
        </p:nvSpPr>
        <p:spPr>
          <a:xfrm>
            <a:off x="7573960" y="4360394"/>
            <a:ext cx="739590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643" name="Google Shape;643;p35"/>
          <p:cNvSpPr txBox="1"/>
          <p:nvPr/>
        </p:nvSpPr>
        <p:spPr>
          <a:xfrm>
            <a:off x="8420066" y="4359581"/>
            <a:ext cx="673574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644" name="Google Shape;644;p35"/>
          <p:cNvCxnSpPr/>
          <p:nvPr/>
        </p:nvCxnSpPr>
        <p:spPr>
          <a:xfrm>
            <a:off x="8010368" y="3090656"/>
            <a:ext cx="78867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5" name="Google Shape;645;p35"/>
          <p:cNvCxnSpPr/>
          <p:nvPr/>
        </p:nvCxnSpPr>
        <p:spPr>
          <a:xfrm>
            <a:off x="8729142" y="2891142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46" name="Google Shape;646;p35"/>
          <p:cNvCxnSpPr/>
          <p:nvPr/>
        </p:nvCxnSpPr>
        <p:spPr>
          <a:xfrm>
            <a:off x="8012799" y="3081686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47" name="Google Shape;647;p35"/>
          <p:cNvCxnSpPr/>
          <p:nvPr/>
        </p:nvCxnSpPr>
        <p:spPr>
          <a:xfrm>
            <a:off x="8807979" y="3075609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48" name="Google Shape;648;p35"/>
          <p:cNvSpPr txBox="1"/>
          <p:nvPr/>
        </p:nvSpPr>
        <p:spPr>
          <a:xfrm>
            <a:off x="8019922" y="5771048"/>
            <a:ext cx="725301" cy="415498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649" name="Google Shape;649;p35"/>
          <p:cNvCxnSpPr/>
          <p:nvPr/>
        </p:nvCxnSpPr>
        <p:spPr>
          <a:xfrm>
            <a:off x="8366807" y="3089274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50" name="Google Shape;650;p35"/>
          <p:cNvSpPr/>
          <p:nvPr/>
        </p:nvSpPr>
        <p:spPr>
          <a:xfrm>
            <a:off x="6046924" y="2213561"/>
            <a:ext cx="1947322" cy="426155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36"/>
          <p:cNvSpPr txBox="1"/>
          <p:nvPr>
            <p:ph idx="1" type="body"/>
          </p:nvPr>
        </p:nvSpPr>
        <p:spPr>
          <a:xfrm>
            <a:off x="347825" y="1590925"/>
            <a:ext cx="8411700" cy="503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39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0" i="0" lang="en-US" sz="32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Mission:</a:t>
            </a:r>
            <a:endParaRPr u="sng"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/>
              <a:t>Responsible for all squadron administration</a:t>
            </a: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Run the squadron budget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Assist squadron members with admin issues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Provides enlisted career counseling</a:t>
            </a:r>
            <a:endParaRPr/>
          </a:p>
          <a:p>
            <a: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In charge of squadron correspondence, legal matters, public affairs, spaces, and non-flight related assets</a:t>
            </a:r>
            <a:endParaRPr/>
          </a:p>
        </p:txBody>
      </p:sp>
      <p:sp>
        <p:nvSpPr>
          <p:cNvPr id="656" name="Google Shape;656;p36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Admin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0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p37"/>
          <p:cNvSpPr txBox="1"/>
          <p:nvPr>
            <p:ph idx="1" type="body"/>
          </p:nvPr>
        </p:nvSpPr>
        <p:spPr>
          <a:xfrm>
            <a:off x="384825" y="1228825"/>
            <a:ext cx="85077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524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Admin Officer </a:t>
            </a:r>
            <a:r>
              <a:rPr lang="en-US" sz="1800" u="sng"/>
              <a:t>(AdminO)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Introductory DH job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Personnel Officer (PERSO):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Assistant A</a:t>
            </a:r>
            <a:r>
              <a:rPr lang="en-US" sz="1800"/>
              <a:t>dminO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Runs the Admin Shop (YNs, P</a:t>
            </a:r>
            <a:r>
              <a:rPr lang="en-US" sz="1800"/>
              <a:t>Ss)</a:t>
            </a:r>
            <a:endParaRPr sz="1800"/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Legal Officer (LegalO):</a:t>
            </a:r>
            <a:endParaRPr sz="1800" u="sng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New guy job after attending a two-week legal officer training course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Assists the CO in all legal matters</a:t>
            </a:r>
            <a:r>
              <a:rPr lang="en-US" sz="1800"/>
              <a:t>;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assistant in NJP</a:t>
            </a:r>
            <a:r>
              <a:rPr lang="en-US" sz="1800"/>
              <a:t>/Captain’s Mast</a:t>
            </a:r>
            <a:endParaRPr sz="1800"/>
          </a:p>
          <a:p>
            <a:pPr indent="-1524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r>
              <a:rPr b="0" baseline="3000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</a:t>
            </a: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L</a:t>
            </a:r>
            <a:r>
              <a:rPr lang="en-US" sz="1800" u="sng"/>
              <a:t>ieutenant:</a:t>
            </a:r>
            <a:endParaRPr sz="1800" u="sng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 charge of squadron building and ship spaces wh</a:t>
            </a:r>
            <a:r>
              <a:rPr lang="en-US" sz="1800"/>
              <a:t>ile embarked</a:t>
            </a:r>
            <a:endParaRPr b="0" i="0" sz="18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/>
              <a:t>Responsible for </a:t>
            </a: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MAs and CSs</a:t>
            </a:r>
            <a:endParaRPr sz="1800"/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Public Affairs Officer (PAO): </a:t>
            </a:r>
            <a:endParaRPr sz="1800"/>
          </a:p>
          <a:p>
            <a:pPr indent="-1333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 charge of all squadron publicity: Facebook, news article, etc.</a:t>
            </a:r>
            <a:endParaRPr sz="1800"/>
          </a:p>
        </p:txBody>
      </p:sp>
      <p:sp>
        <p:nvSpPr>
          <p:cNvPr id="662" name="Google Shape;662;p37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 sz="4000"/>
              <a:t>Department Roles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6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38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Safety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  <p:sp>
        <p:nvSpPr>
          <p:cNvPr id="668" name="Google Shape;668;p38"/>
          <p:cNvSpPr txBox="1"/>
          <p:nvPr/>
        </p:nvSpPr>
        <p:spPr>
          <a:xfrm>
            <a:off x="4447125" y="1750113"/>
            <a:ext cx="346435" cy="415498"/>
          </a:xfrm>
          <a:prstGeom prst="rect">
            <a:avLst/>
          </a:prstGeom>
          <a:solidFill>
            <a:schemeClr val="accent6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XO</a:t>
            </a:r>
            <a:endParaRPr/>
          </a:p>
        </p:txBody>
      </p:sp>
      <p:sp>
        <p:nvSpPr>
          <p:cNvPr id="669" name="Google Shape;669;p38"/>
          <p:cNvSpPr txBox="1"/>
          <p:nvPr/>
        </p:nvSpPr>
        <p:spPr>
          <a:xfrm>
            <a:off x="4447125" y="1172418"/>
            <a:ext cx="346435" cy="415498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</a:t>
            </a:r>
            <a:endParaRPr/>
          </a:p>
        </p:txBody>
      </p:sp>
      <p:cxnSp>
        <p:nvCxnSpPr>
          <p:cNvPr id="670" name="Google Shape;670;p38"/>
          <p:cNvCxnSpPr/>
          <p:nvPr/>
        </p:nvCxnSpPr>
        <p:spPr>
          <a:xfrm>
            <a:off x="4620343" y="1587916"/>
            <a:ext cx="0" cy="18909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71" name="Google Shape;671;p38"/>
          <p:cNvSpPr txBox="1"/>
          <p:nvPr/>
        </p:nvSpPr>
        <p:spPr>
          <a:xfrm>
            <a:off x="5056332" y="1592939"/>
            <a:ext cx="488057" cy="253916"/>
          </a:xfrm>
          <a:prstGeom prst="rect">
            <a:avLst/>
          </a:prstGeom>
          <a:solidFill>
            <a:srgbClr val="FF0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CMC</a:t>
            </a:r>
            <a:endParaRPr/>
          </a:p>
        </p:txBody>
      </p:sp>
      <p:cxnSp>
        <p:nvCxnSpPr>
          <p:cNvPr id="672" name="Google Shape;672;p38"/>
          <p:cNvCxnSpPr>
            <a:stCxn id="669" idx="3"/>
          </p:cNvCxnSpPr>
          <p:nvPr/>
        </p:nvCxnSpPr>
        <p:spPr>
          <a:xfrm>
            <a:off x="4793560" y="1380167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73" name="Google Shape;673;p38"/>
          <p:cNvCxnSpPr>
            <a:stCxn id="668" idx="3"/>
          </p:cNvCxnSpPr>
          <p:nvPr/>
        </p:nvCxnSpPr>
        <p:spPr>
          <a:xfrm flipH="1" rot="10800000">
            <a:off x="4793560" y="1750262"/>
            <a:ext cx="262800" cy="207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74" name="Google Shape;674;p38"/>
          <p:cNvCxnSpPr/>
          <p:nvPr/>
        </p:nvCxnSpPr>
        <p:spPr>
          <a:xfrm>
            <a:off x="4626236" y="212572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75" name="Google Shape;675;p38"/>
          <p:cNvCxnSpPr/>
          <p:nvPr/>
        </p:nvCxnSpPr>
        <p:spPr>
          <a:xfrm>
            <a:off x="1641678" y="2363667"/>
            <a:ext cx="70637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6" name="Google Shape;676;p38"/>
          <p:cNvCxnSpPr/>
          <p:nvPr/>
        </p:nvCxnSpPr>
        <p:spPr>
          <a:xfrm>
            <a:off x="1654581" y="2368630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77" name="Google Shape;677;p38"/>
          <p:cNvCxnSpPr/>
          <p:nvPr/>
        </p:nvCxnSpPr>
        <p:spPr>
          <a:xfrm>
            <a:off x="333464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78" name="Google Shape;678;p38"/>
          <p:cNvCxnSpPr/>
          <p:nvPr/>
        </p:nvCxnSpPr>
        <p:spPr>
          <a:xfrm>
            <a:off x="5346326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79" name="Google Shape;679;p38"/>
          <p:cNvCxnSpPr/>
          <p:nvPr/>
        </p:nvCxnSpPr>
        <p:spPr>
          <a:xfrm>
            <a:off x="7157981" y="2371782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680" name="Google Shape;680;p38"/>
          <p:cNvCxnSpPr/>
          <p:nvPr/>
        </p:nvCxnSpPr>
        <p:spPr>
          <a:xfrm>
            <a:off x="8705418" y="2363667"/>
            <a:ext cx="0" cy="23794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681" name="Google Shape;681;p38"/>
          <p:cNvSpPr txBox="1"/>
          <p:nvPr/>
        </p:nvSpPr>
        <p:spPr>
          <a:xfrm>
            <a:off x="1360200" y="2607858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OPSO</a:t>
            </a:r>
            <a:endParaRPr/>
          </a:p>
        </p:txBody>
      </p:sp>
      <p:sp>
        <p:nvSpPr>
          <p:cNvPr id="682" name="Google Shape;682;p38"/>
          <p:cNvSpPr txBox="1"/>
          <p:nvPr/>
        </p:nvSpPr>
        <p:spPr>
          <a:xfrm>
            <a:off x="3040688" y="2609723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</a:t>
            </a:r>
            <a:endParaRPr/>
          </a:p>
        </p:txBody>
      </p:sp>
      <p:sp>
        <p:nvSpPr>
          <p:cNvPr id="683" name="Google Shape;683;p38"/>
          <p:cNvSpPr txBox="1"/>
          <p:nvPr/>
        </p:nvSpPr>
        <p:spPr>
          <a:xfrm>
            <a:off x="4977927" y="2618753"/>
            <a:ext cx="729915" cy="253916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TRAINO</a:t>
            </a:r>
            <a:endParaRPr/>
          </a:p>
        </p:txBody>
      </p:sp>
      <p:sp>
        <p:nvSpPr>
          <p:cNvPr id="684" name="Google Shape;684;p38"/>
          <p:cNvSpPr txBox="1"/>
          <p:nvPr/>
        </p:nvSpPr>
        <p:spPr>
          <a:xfrm>
            <a:off x="6774299" y="2607858"/>
            <a:ext cx="771525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ADMINO</a:t>
            </a:r>
            <a:endParaRPr/>
          </a:p>
        </p:txBody>
      </p:sp>
      <p:sp>
        <p:nvSpPr>
          <p:cNvPr id="685" name="Google Shape;685;p38"/>
          <p:cNvSpPr txBox="1"/>
          <p:nvPr/>
        </p:nvSpPr>
        <p:spPr>
          <a:xfrm>
            <a:off x="8207933" y="2610180"/>
            <a:ext cx="885707" cy="253916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SAFETYO</a:t>
            </a:r>
            <a:endParaRPr/>
          </a:p>
        </p:txBody>
      </p:sp>
      <p:sp>
        <p:nvSpPr>
          <p:cNvPr id="686" name="Google Shape;686;p38"/>
          <p:cNvSpPr txBox="1"/>
          <p:nvPr/>
        </p:nvSpPr>
        <p:spPr>
          <a:xfrm>
            <a:off x="50360" y="3349688"/>
            <a:ext cx="815463" cy="73866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Non-Aviator or Non-First Tour JO</a:t>
            </a:r>
            <a:endParaRPr/>
          </a:p>
        </p:txBody>
      </p:sp>
      <p:sp>
        <p:nvSpPr>
          <p:cNvPr id="687" name="Google Shape;687;p38"/>
          <p:cNvSpPr txBox="1"/>
          <p:nvPr/>
        </p:nvSpPr>
        <p:spPr>
          <a:xfrm>
            <a:off x="188595" y="263280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DH</a:t>
            </a:r>
            <a:endParaRPr/>
          </a:p>
        </p:txBody>
      </p:sp>
      <p:sp>
        <p:nvSpPr>
          <p:cNvPr id="688" name="Google Shape;688;p38"/>
          <p:cNvSpPr txBox="1"/>
          <p:nvPr/>
        </p:nvSpPr>
        <p:spPr>
          <a:xfrm>
            <a:off x="188595" y="4405976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689" name="Google Shape;689;p38"/>
          <p:cNvSpPr txBox="1"/>
          <p:nvPr/>
        </p:nvSpPr>
        <p:spPr>
          <a:xfrm>
            <a:off x="188595" y="5152593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sp>
        <p:nvSpPr>
          <p:cNvPr id="690" name="Google Shape;690;p38"/>
          <p:cNvSpPr txBox="1"/>
          <p:nvPr/>
        </p:nvSpPr>
        <p:spPr>
          <a:xfrm>
            <a:off x="188595" y="5863067"/>
            <a:ext cx="677228" cy="2539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b="0" baseline="3000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rd</a:t>
            </a: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Tier</a:t>
            </a:r>
            <a:endParaRPr/>
          </a:p>
        </p:txBody>
      </p:sp>
      <p:cxnSp>
        <p:nvCxnSpPr>
          <p:cNvPr id="691" name="Google Shape;691;p38"/>
          <p:cNvCxnSpPr/>
          <p:nvPr/>
        </p:nvCxnSpPr>
        <p:spPr>
          <a:xfrm>
            <a:off x="-13494" y="3232347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692" name="Google Shape;692;p38"/>
          <p:cNvCxnSpPr/>
          <p:nvPr/>
        </p:nvCxnSpPr>
        <p:spPr>
          <a:xfrm>
            <a:off x="-13494" y="4161321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693" name="Google Shape;693;p38"/>
          <p:cNvCxnSpPr/>
          <p:nvPr/>
        </p:nvCxnSpPr>
        <p:spPr>
          <a:xfrm>
            <a:off x="-13494" y="4898270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cxnSp>
        <p:nvCxnSpPr>
          <p:cNvPr id="694" name="Google Shape;694;p38"/>
          <p:cNvCxnSpPr/>
          <p:nvPr/>
        </p:nvCxnSpPr>
        <p:spPr>
          <a:xfrm>
            <a:off x="0" y="5635505"/>
            <a:ext cx="912114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dash"/>
            <a:round/>
            <a:headEnd len="sm" w="sm" type="none"/>
            <a:tailEnd len="sm" w="sm" type="none"/>
          </a:ln>
        </p:spPr>
      </p:cxnSp>
      <p:sp>
        <p:nvSpPr>
          <p:cNvPr id="695" name="Google Shape;695;p38"/>
          <p:cNvSpPr txBox="1"/>
          <p:nvPr/>
        </p:nvSpPr>
        <p:spPr>
          <a:xfrm>
            <a:off x="1448599" y="4389635"/>
            <a:ext cx="58784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AOPS</a:t>
            </a:r>
            <a:endParaRPr/>
          </a:p>
        </p:txBody>
      </p:sp>
      <p:sp>
        <p:nvSpPr>
          <p:cNvPr id="696" name="Google Shape;696;p38"/>
          <p:cNvSpPr txBox="1"/>
          <p:nvPr/>
        </p:nvSpPr>
        <p:spPr>
          <a:xfrm>
            <a:off x="1688707" y="5085681"/>
            <a:ext cx="828949" cy="415498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Readiness Officer</a:t>
            </a:r>
            <a:endParaRPr/>
          </a:p>
        </p:txBody>
      </p:sp>
      <p:sp>
        <p:nvSpPr>
          <p:cNvPr id="697" name="Google Shape;697;p38"/>
          <p:cNvSpPr txBox="1"/>
          <p:nvPr/>
        </p:nvSpPr>
        <p:spPr>
          <a:xfrm>
            <a:off x="1076827" y="5862552"/>
            <a:ext cx="785679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SchedsO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98" name="Google Shape;698;p38"/>
          <p:cNvCxnSpPr/>
          <p:nvPr/>
        </p:nvCxnSpPr>
        <p:spPr>
          <a:xfrm>
            <a:off x="1397993" y="3070075"/>
            <a:ext cx="96012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9" name="Google Shape;699;p38"/>
          <p:cNvCxnSpPr/>
          <p:nvPr/>
        </p:nvCxnSpPr>
        <p:spPr>
          <a:xfrm>
            <a:off x="1648954" y="2892142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00" name="Google Shape;700;p38"/>
          <p:cNvSpPr txBox="1"/>
          <p:nvPr/>
        </p:nvSpPr>
        <p:spPr>
          <a:xfrm>
            <a:off x="2129337" y="3571443"/>
            <a:ext cx="553211" cy="253916"/>
          </a:xfrm>
          <a:prstGeom prst="rect">
            <a:avLst/>
          </a:prstGeom>
          <a:solidFill>
            <a:srgbClr val="00B0F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01" name="Google Shape;701;p38"/>
          <p:cNvCxnSpPr/>
          <p:nvPr/>
        </p:nvCxnSpPr>
        <p:spPr>
          <a:xfrm>
            <a:off x="2346108" y="3064947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02" name="Google Shape;702;p38"/>
          <p:cNvCxnSpPr/>
          <p:nvPr/>
        </p:nvCxnSpPr>
        <p:spPr>
          <a:xfrm>
            <a:off x="1398768" y="3059859"/>
            <a:ext cx="0" cy="281178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03" name="Google Shape;703;p38"/>
          <p:cNvCxnSpPr/>
          <p:nvPr/>
        </p:nvCxnSpPr>
        <p:spPr>
          <a:xfrm>
            <a:off x="2076236" y="3070075"/>
            <a:ext cx="0" cy="20231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04" name="Google Shape;704;p38"/>
          <p:cNvCxnSpPr/>
          <p:nvPr/>
        </p:nvCxnSpPr>
        <p:spPr>
          <a:xfrm>
            <a:off x="1748121" y="3083448"/>
            <a:ext cx="0" cy="13030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05" name="Google Shape;705;p38"/>
          <p:cNvSpPr txBox="1"/>
          <p:nvPr/>
        </p:nvSpPr>
        <p:spPr>
          <a:xfrm>
            <a:off x="3796750" y="2965589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</a:t>
            </a:r>
            <a:endParaRPr/>
          </a:p>
        </p:txBody>
      </p:sp>
      <p:cxnSp>
        <p:nvCxnSpPr>
          <p:cNvPr id="706" name="Google Shape;706;p38"/>
          <p:cNvCxnSpPr>
            <a:stCxn id="682" idx="3"/>
            <a:endCxn id="705" idx="1"/>
          </p:cNvCxnSpPr>
          <p:nvPr/>
        </p:nvCxnSpPr>
        <p:spPr>
          <a:xfrm>
            <a:off x="3628537" y="2736681"/>
            <a:ext cx="168300" cy="3558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07" name="Google Shape;707;p38"/>
          <p:cNvSpPr txBox="1"/>
          <p:nvPr/>
        </p:nvSpPr>
        <p:spPr>
          <a:xfrm>
            <a:off x="3049001" y="3276341"/>
            <a:ext cx="587849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AMO</a:t>
            </a:r>
            <a:endParaRPr/>
          </a:p>
        </p:txBody>
      </p:sp>
      <p:sp>
        <p:nvSpPr>
          <p:cNvPr id="708" name="Google Shape;708;p38"/>
          <p:cNvSpPr txBox="1"/>
          <p:nvPr/>
        </p:nvSpPr>
        <p:spPr>
          <a:xfrm>
            <a:off x="2792350" y="3871040"/>
            <a:ext cx="422338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MCO</a:t>
            </a:r>
            <a:endParaRPr/>
          </a:p>
        </p:txBody>
      </p:sp>
      <p:sp>
        <p:nvSpPr>
          <p:cNvPr id="709" name="Google Shape;709;p38"/>
          <p:cNvSpPr txBox="1"/>
          <p:nvPr/>
        </p:nvSpPr>
        <p:spPr>
          <a:xfrm>
            <a:off x="3326776" y="3871040"/>
            <a:ext cx="530849" cy="215444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MMCO</a:t>
            </a:r>
            <a:endParaRPr/>
          </a:p>
        </p:txBody>
      </p:sp>
      <p:cxnSp>
        <p:nvCxnSpPr>
          <p:cNvPr id="710" name="Google Shape;710;p38"/>
          <p:cNvCxnSpPr/>
          <p:nvPr/>
        </p:nvCxnSpPr>
        <p:spPr>
          <a:xfrm>
            <a:off x="3017694" y="3699405"/>
            <a:ext cx="145389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1" name="Google Shape;711;p38"/>
          <p:cNvCxnSpPr/>
          <p:nvPr/>
        </p:nvCxnSpPr>
        <p:spPr>
          <a:xfrm>
            <a:off x="3337153" y="3495755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12" name="Google Shape;712;p38"/>
          <p:cNvCxnSpPr/>
          <p:nvPr/>
        </p:nvCxnSpPr>
        <p:spPr>
          <a:xfrm>
            <a:off x="3026267" y="3698589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13" name="Google Shape;713;p38"/>
          <p:cNvCxnSpPr/>
          <p:nvPr/>
        </p:nvCxnSpPr>
        <p:spPr>
          <a:xfrm>
            <a:off x="3594909" y="3701446"/>
            <a:ext cx="0" cy="1714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14" name="Google Shape;714;p38"/>
          <p:cNvCxnSpPr/>
          <p:nvPr/>
        </p:nvCxnSpPr>
        <p:spPr>
          <a:xfrm>
            <a:off x="3334612" y="2887014"/>
            <a:ext cx="0" cy="3771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15" name="Google Shape;715;p38"/>
          <p:cNvSpPr txBox="1"/>
          <p:nvPr/>
        </p:nvSpPr>
        <p:spPr>
          <a:xfrm>
            <a:off x="2460990" y="4402222"/>
            <a:ext cx="479378" cy="253916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QAO</a:t>
            </a:r>
            <a:endParaRPr/>
          </a:p>
        </p:txBody>
      </p:sp>
      <p:cxnSp>
        <p:nvCxnSpPr>
          <p:cNvPr id="716" name="Google Shape;716;p38"/>
          <p:cNvCxnSpPr/>
          <p:nvPr/>
        </p:nvCxnSpPr>
        <p:spPr>
          <a:xfrm>
            <a:off x="2746305" y="3076618"/>
            <a:ext cx="58293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7" name="Google Shape;717;p38"/>
          <p:cNvCxnSpPr/>
          <p:nvPr/>
        </p:nvCxnSpPr>
        <p:spPr>
          <a:xfrm>
            <a:off x="2746305" y="3068046"/>
            <a:ext cx="0" cy="133731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18" name="Google Shape;718;p38"/>
          <p:cNvSpPr txBox="1"/>
          <p:nvPr/>
        </p:nvSpPr>
        <p:spPr>
          <a:xfrm>
            <a:off x="2753704" y="5087360"/>
            <a:ext cx="738300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AV/ARM DIVO</a:t>
            </a:r>
            <a:endParaRPr/>
          </a:p>
        </p:txBody>
      </p:sp>
      <p:sp>
        <p:nvSpPr>
          <p:cNvPr id="719" name="Google Shape;719;p38"/>
          <p:cNvSpPr txBox="1"/>
          <p:nvPr/>
        </p:nvSpPr>
        <p:spPr>
          <a:xfrm>
            <a:off x="4240379" y="5087360"/>
            <a:ext cx="513058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Line DIVO</a:t>
            </a:r>
            <a:endParaRPr/>
          </a:p>
        </p:txBody>
      </p:sp>
      <p:sp>
        <p:nvSpPr>
          <p:cNvPr id="720" name="Google Shape;720;p38"/>
          <p:cNvSpPr txBox="1"/>
          <p:nvPr/>
        </p:nvSpPr>
        <p:spPr>
          <a:xfrm>
            <a:off x="3550215" y="5087360"/>
            <a:ext cx="629835" cy="415498"/>
          </a:xfrm>
          <a:prstGeom prst="rect">
            <a:avLst/>
          </a:prstGeom>
          <a:solidFill>
            <a:srgbClr val="ED03DC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Aircraft DIVO</a:t>
            </a:r>
            <a:endParaRPr/>
          </a:p>
        </p:txBody>
      </p:sp>
      <p:cxnSp>
        <p:nvCxnSpPr>
          <p:cNvPr id="721" name="Google Shape;721;p38"/>
          <p:cNvCxnSpPr/>
          <p:nvPr/>
        </p:nvCxnSpPr>
        <p:spPr>
          <a:xfrm>
            <a:off x="3266032" y="3709240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22" name="Google Shape;722;p38"/>
          <p:cNvCxnSpPr/>
          <p:nvPr/>
        </p:nvCxnSpPr>
        <p:spPr>
          <a:xfrm>
            <a:off x="3900735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23" name="Google Shape;723;p38"/>
          <p:cNvCxnSpPr/>
          <p:nvPr/>
        </p:nvCxnSpPr>
        <p:spPr>
          <a:xfrm>
            <a:off x="4470383" y="3704004"/>
            <a:ext cx="0" cy="13716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24" name="Google Shape;724;p38"/>
          <p:cNvCxnSpPr/>
          <p:nvPr/>
        </p:nvCxnSpPr>
        <p:spPr>
          <a:xfrm>
            <a:off x="4855568" y="3094808"/>
            <a:ext cx="1042416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5" name="Google Shape;725;p38"/>
          <p:cNvCxnSpPr/>
          <p:nvPr/>
        </p:nvCxnSpPr>
        <p:spPr>
          <a:xfrm>
            <a:off x="5546508" y="3089680"/>
            <a:ext cx="0" cy="51435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26" name="Google Shape;726;p38"/>
          <p:cNvCxnSpPr/>
          <p:nvPr/>
        </p:nvCxnSpPr>
        <p:spPr>
          <a:xfrm>
            <a:off x="4856343" y="3084592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27" name="Google Shape;727;p38"/>
          <p:cNvCxnSpPr/>
          <p:nvPr/>
        </p:nvCxnSpPr>
        <p:spPr>
          <a:xfrm>
            <a:off x="5205696" y="3108180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28" name="Google Shape;728;p38"/>
          <p:cNvCxnSpPr/>
          <p:nvPr/>
        </p:nvCxnSpPr>
        <p:spPr>
          <a:xfrm>
            <a:off x="5351457" y="2895294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29" name="Google Shape;729;p38"/>
          <p:cNvSpPr txBox="1"/>
          <p:nvPr/>
        </p:nvSpPr>
        <p:spPr>
          <a:xfrm>
            <a:off x="5254300" y="3609064"/>
            <a:ext cx="601498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TacticsO</a:t>
            </a:r>
            <a:endParaRPr b="0" i="0" sz="9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0" name="Google Shape;730;p38"/>
          <p:cNvSpPr txBox="1"/>
          <p:nvPr/>
        </p:nvSpPr>
        <p:spPr>
          <a:xfrm>
            <a:off x="4923759" y="5090970"/>
            <a:ext cx="620630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ATRAIN</a:t>
            </a:r>
            <a:endParaRPr/>
          </a:p>
        </p:txBody>
      </p:sp>
      <p:sp>
        <p:nvSpPr>
          <p:cNvPr id="731" name="Google Shape;731;p38"/>
          <p:cNvSpPr txBox="1"/>
          <p:nvPr/>
        </p:nvSpPr>
        <p:spPr>
          <a:xfrm>
            <a:off x="5604720" y="5089427"/>
            <a:ext cx="640514" cy="369332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ATRAIN</a:t>
            </a:r>
            <a:endParaRPr/>
          </a:p>
        </p:txBody>
      </p:sp>
      <p:sp>
        <p:nvSpPr>
          <p:cNvPr id="732" name="Google Shape;732;p38"/>
          <p:cNvSpPr txBox="1"/>
          <p:nvPr/>
        </p:nvSpPr>
        <p:spPr>
          <a:xfrm>
            <a:off x="4554818" y="5771048"/>
            <a:ext cx="768479" cy="415498"/>
          </a:xfrm>
          <a:prstGeom prst="rect">
            <a:avLst/>
          </a:prstGeom>
          <a:solidFill>
            <a:srgbClr val="FFC0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Training</a:t>
            </a:r>
            <a:endParaRPr/>
          </a:p>
        </p:txBody>
      </p:sp>
      <p:cxnSp>
        <p:nvCxnSpPr>
          <p:cNvPr id="733" name="Google Shape;733;p38"/>
          <p:cNvCxnSpPr/>
          <p:nvPr/>
        </p:nvCxnSpPr>
        <p:spPr>
          <a:xfrm>
            <a:off x="5896895" y="3086784"/>
            <a:ext cx="0" cy="19888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34" name="Google Shape;734;p38"/>
          <p:cNvSpPr txBox="1"/>
          <p:nvPr/>
        </p:nvSpPr>
        <p:spPr>
          <a:xfrm>
            <a:off x="6136369" y="5854494"/>
            <a:ext cx="454511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b="0" baseline="3000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LT</a:t>
            </a:r>
            <a:endParaRPr/>
          </a:p>
        </p:txBody>
      </p:sp>
      <p:sp>
        <p:nvSpPr>
          <p:cNvPr id="735" name="Google Shape;735;p38"/>
          <p:cNvSpPr txBox="1"/>
          <p:nvPr/>
        </p:nvSpPr>
        <p:spPr>
          <a:xfrm>
            <a:off x="6643441" y="5854494"/>
            <a:ext cx="483268" cy="253916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PAO</a:t>
            </a:r>
            <a:endParaRPr/>
          </a:p>
        </p:txBody>
      </p:sp>
      <p:sp>
        <p:nvSpPr>
          <p:cNvPr id="736" name="Google Shape;736;p38"/>
          <p:cNvSpPr txBox="1"/>
          <p:nvPr/>
        </p:nvSpPr>
        <p:spPr>
          <a:xfrm>
            <a:off x="6894313" y="5174462"/>
            <a:ext cx="561557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</a:t>
            </a:r>
            <a:endParaRPr/>
          </a:p>
        </p:txBody>
      </p:sp>
      <p:sp>
        <p:nvSpPr>
          <p:cNvPr id="737" name="Google Shape;737;p38"/>
          <p:cNvSpPr txBox="1"/>
          <p:nvPr/>
        </p:nvSpPr>
        <p:spPr>
          <a:xfrm>
            <a:off x="7257329" y="5854494"/>
            <a:ext cx="533160" cy="415498"/>
          </a:xfrm>
          <a:prstGeom prst="rect">
            <a:avLst/>
          </a:prstGeom>
          <a:solidFill>
            <a:srgbClr val="7030A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LegalO</a:t>
            </a:r>
            <a:endParaRPr b="0" i="0" sz="10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38" name="Google Shape;738;p38"/>
          <p:cNvCxnSpPr/>
          <p:nvPr/>
        </p:nvCxnSpPr>
        <p:spPr>
          <a:xfrm>
            <a:off x="6348141" y="3089680"/>
            <a:ext cx="1152144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9" name="Google Shape;739;p38"/>
          <p:cNvCxnSpPr/>
          <p:nvPr/>
        </p:nvCxnSpPr>
        <p:spPr>
          <a:xfrm>
            <a:off x="7161213" y="2890167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40" name="Google Shape;740;p38"/>
          <p:cNvCxnSpPr/>
          <p:nvPr/>
        </p:nvCxnSpPr>
        <p:spPr>
          <a:xfrm>
            <a:off x="6348141" y="3081686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41" name="Google Shape;741;p38"/>
          <p:cNvCxnSpPr/>
          <p:nvPr/>
        </p:nvCxnSpPr>
        <p:spPr>
          <a:xfrm>
            <a:off x="6842879" y="3085062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42" name="Google Shape;742;p38"/>
          <p:cNvCxnSpPr/>
          <p:nvPr/>
        </p:nvCxnSpPr>
        <p:spPr>
          <a:xfrm>
            <a:off x="7175126" y="3091035"/>
            <a:ext cx="0" cy="20916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43" name="Google Shape;743;p38"/>
          <p:cNvCxnSpPr/>
          <p:nvPr/>
        </p:nvCxnSpPr>
        <p:spPr>
          <a:xfrm>
            <a:off x="7499270" y="3078648"/>
            <a:ext cx="0" cy="277749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44" name="Google Shape;744;p38"/>
          <p:cNvSpPr txBox="1"/>
          <p:nvPr/>
        </p:nvSpPr>
        <p:spPr>
          <a:xfrm>
            <a:off x="7573960" y="4360394"/>
            <a:ext cx="739590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Pilot NATOPS</a:t>
            </a:r>
            <a:endParaRPr/>
          </a:p>
        </p:txBody>
      </p:sp>
      <p:sp>
        <p:nvSpPr>
          <p:cNvPr id="745" name="Google Shape;745;p38"/>
          <p:cNvSpPr txBox="1"/>
          <p:nvPr/>
        </p:nvSpPr>
        <p:spPr>
          <a:xfrm>
            <a:off x="8420066" y="4359581"/>
            <a:ext cx="673574" cy="369332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NFO NATOPS</a:t>
            </a:r>
            <a:endParaRPr/>
          </a:p>
        </p:txBody>
      </p:sp>
      <p:cxnSp>
        <p:nvCxnSpPr>
          <p:cNvPr id="746" name="Google Shape;746;p38"/>
          <p:cNvCxnSpPr/>
          <p:nvPr/>
        </p:nvCxnSpPr>
        <p:spPr>
          <a:xfrm>
            <a:off x="8010368" y="3090656"/>
            <a:ext cx="78867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47" name="Google Shape;747;p38"/>
          <p:cNvCxnSpPr/>
          <p:nvPr/>
        </p:nvCxnSpPr>
        <p:spPr>
          <a:xfrm>
            <a:off x="8729142" y="2891142"/>
            <a:ext cx="0" cy="20574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48" name="Google Shape;748;p38"/>
          <p:cNvCxnSpPr/>
          <p:nvPr/>
        </p:nvCxnSpPr>
        <p:spPr>
          <a:xfrm>
            <a:off x="8012799" y="3081686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749" name="Google Shape;749;p38"/>
          <p:cNvCxnSpPr/>
          <p:nvPr/>
        </p:nvCxnSpPr>
        <p:spPr>
          <a:xfrm>
            <a:off x="8807979" y="3075609"/>
            <a:ext cx="0" cy="126873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50" name="Google Shape;750;p38"/>
          <p:cNvSpPr txBox="1"/>
          <p:nvPr/>
        </p:nvSpPr>
        <p:spPr>
          <a:xfrm>
            <a:off x="8019922" y="5771048"/>
            <a:ext cx="725301" cy="415498"/>
          </a:xfrm>
          <a:prstGeom prst="rect">
            <a:avLst/>
          </a:prstGeom>
          <a:solidFill>
            <a:srgbClr val="FFFF00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Ground Safety</a:t>
            </a:r>
            <a:endParaRPr/>
          </a:p>
        </p:txBody>
      </p:sp>
      <p:cxnSp>
        <p:nvCxnSpPr>
          <p:cNvPr id="751" name="Google Shape;751;p38"/>
          <p:cNvCxnSpPr/>
          <p:nvPr/>
        </p:nvCxnSpPr>
        <p:spPr>
          <a:xfrm>
            <a:off x="8366807" y="3089274"/>
            <a:ext cx="0" cy="267462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752" name="Google Shape;752;p38"/>
          <p:cNvSpPr/>
          <p:nvPr/>
        </p:nvSpPr>
        <p:spPr>
          <a:xfrm>
            <a:off x="7485744" y="2228803"/>
            <a:ext cx="1628031" cy="4261555"/>
          </a:xfrm>
          <a:prstGeom prst="rect">
            <a:avLst/>
          </a:prstGeom>
          <a:noFill/>
          <a:ln cap="flat" cmpd="sng" w="571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39"/>
          <p:cNvSpPr txBox="1"/>
          <p:nvPr>
            <p:ph idx="1" type="body"/>
          </p:nvPr>
        </p:nvSpPr>
        <p:spPr>
          <a:xfrm>
            <a:off x="325625" y="1295400"/>
            <a:ext cx="8448600" cy="46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01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-US" sz="26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Mission:</a:t>
            </a:r>
            <a:endParaRPr sz="2600" u="sng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Ensures squadron follows all </a:t>
            </a:r>
            <a:r>
              <a:rPr lang="en-US" sz="2600"/>
              <a:t>s</a:t>
            </a:r>
            <a:r>
              <a:rPr b="0" i="0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afety publications</a:t>
            </a:r>
            <a:endParaRPr sz="2600"/>
          </a:p>
          <a:p>
            <a:pPr indent="-95250" lvl="1" marL="74295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Ensures squadron adheres to NATOPS requirements</a:t>
            </a:r>
            <a:endParaRPr b="0" i="0" sz="26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Tracks and analyzes safety trends and incidents</a:t>
            </a:r>
            <a:endParaRPr sz="2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Implements the ORM and CRM programs</a:t>
            </a:r>
            <a:endParaRPr sz="2600"/>
          </a:p>
          <a:p>
            <a:pPr indent="-952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b="0" i="0" lang="en-US" sz="2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 charge of squadron HAZREPS and MISHAPS</a:t>
            </a:r>
            <a:endParaRPr sz="2600"/>
          </a:p>
        </p:txBody>
      </p:sp>
      <p:sp>
        <p:nvSpPr>
          <p:cNvPr id="758" name="Google Shape;758;p39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4000" u="none" cap="none" strike="noStrike">
                <a:solidFill>
                  <a:srgbClr val="00337F"/>
                </a:solidFill>
              </a:rPr>
              <a:t>Safety Department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2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3" name="Google Shape;763;p40"/>
          <p:cNvSpPr txBox="1"/>
          <p:nvPr>
            <p:ph idx="1" type="body"/>
          </p:nvPr>
        </p:nvSpPr>
        <p:spPr>
          <a:xfrm>
            <a:off x="685800" y="1295400"/>
            <a:ext cx="7772400" cy="46481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397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u="sng"/>
              <a:t>Safety Officer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Introductory DH job, requires ASO school</a:t>
            </a:r>
            <a:endParaRPr b="0" i="0" sz="2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Pilot/NFO NATOPS Officer:</a:t>
            </a:r>
            <a:endParaRPr sz="2000" u="sng"/>
          </a:p>
          <a:p>
            <a:pPr indent="-1206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/>
              <a:t>1st tier</a:t>
            </a: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JO job</a:t>
            </a:r>
            <a:endParaRPr sz="2000"/>
          </a:p>
          <a:p>
            <a:pPr indent="-1206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Plans and tracks all pilot NATOPS requirements</a:t>
            </a:r>
            <a:endParaRPr sz="2000"/>
          </a:p>
          <a:p>
            <a:pPr indent="-1206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Assists the SAFETYO (Assistant SAFETY Officer)</a:t>
            </a:r>
            <a:endParaRPr sz="2000"/>
          </a:p>
          <a:p>
            <a:pPr indent="-1206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Squadron UNI (condu</a:t>
            </a:r>
            <a:r>
              <a:rPr lang="en-US" sz="2000"/>
              <a:t>cts NATOPS checks)</a:t>
            </a:r>
            <a:endParaRPr sz="2000"/>
          </a:p>
          <a:p>
            <a:pPr indent="-13970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sng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Ground Safety Officer (GS</a:t>
            </a:r>
            <a:r>
              <a:rPr lang="en-US" sz="2000" u="sng"/>
              <a:t>O):</a:t>
            </a:r>
            <a:endParaRPr sz="2000" u="sng"/>
          </a:p>
          <a:p>
            <a:pPr indent="-1206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New guy job</a:t>
            </a:r>
            <a:endParaRPr sz="2000"/>
          </a:p>
          <a:p>
            <a:pPr indent="-1206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Plans Safety Stand-downs</a:t>
            </a:r>
            <a:endParaRPr b="0" i="0" sz="20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400050" lvl="0" marL="3429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t/>
            </a:r>
            <a:endParaRPr sz="2000"/>
          </a:p>
        </p:txBody>
      </p:sp>
      <p:sp>
        <p:nvSpPr>
          <p:cNvPr id="764" name="Google Shape;764;p40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lang="en-US" sz="4000"/>
              <a:t>Department Roles</a:t>
            </a:r>
            <a:endParaRPr b="1" i="0" sz="40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9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p41"/>
          <p:cNvSpPr txBox="1"/>
          <p:nvPr>
            <p:ph idx="1" type="body"/>
          </p:nvPr>
        </p:nvSpPr>
        <p:spPr>
          <a:xfrm>
            <a:off x="685800" y="1187550"/>
            <a:ext cx="7772400" cy="527600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Aviation Machinist's Mate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(Engines and Props)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AE: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Aviation Electrician's Mate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(Radar, IF systems, Camera Systems, Computers)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Aviation Structural Mechanic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(Landing gear, Hydraulic Systems, Control Surfaces)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AO: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Aviation Ordnanceman (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Airborne Weapons loading, inspection, storage)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Aviation Electronic Technician (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Radios, Communications, and Navigation)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AW: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Naval Aircrewman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(Aircraft operators, often broken down into more specific rates like AWF, AWO, AWV, AWR, AWS)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AZ: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Aviation Maintenance Admin 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(Aircraft maintenance paperwork)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PR/AME: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Aircrew Survival Equipmentman 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(Parachutes, seats and survival/protective gear)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LS: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Logistics Specialist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(Purchasing and cataloging general supplies)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YN: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i="1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Yeoman</a:t>
            </a:r>
            <a:r>
              <a:rPr b="0" i="0" lang="en-US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(Admin workers)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39700" lvl="0" marL="3429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71" name="Google Shape;771;p41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Helvetica Neue"/>
              <a:buNone/>
            </a:pPr>
            <a:r>
              <a:rPr b="1" i="0" lang="en-US" sz="3600" u="none" cap="none" strike="noStrike">
                <a:solidFill>
                  <a:srgbClr val="00337F"/>
                </a:solidFill>
              </a:rPr>
              <a:t>Enlisted Rates</a:t>
            </a:r>
            <a:endParaRPr b="1" i="0" sz="3600" u="none" cap="none" strike="noStrike">
              <a:solidFill>
                <a:srgbClr val="00337F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6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p42"/>
          <p:cNvSpPr txBox="1"/>
          <p:nvPr>
            <p:ph type="title"/>
          </p:nvPr>
        </p:nvSpPr>
        <p:spPr>
          <a:xfrm>
            <a:off x="457200" y="-6291"/>
            <a:ext cx="8229600" cy="114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/>
              <a:t>Enlisted Rates</a:t>
            </a:r>
            <a:endParaRPr b="1" sz="4000"/>
          </a:p>
        </p:txBody>
      </p:sp>
      <p:pic>
        <p:nvPicPr>
          <p:cNvPr id="778" name="Google Shape;778;p42"/>
          <p:cNvPicPr preferRelativeResize="0"/>
          <p:nvPr/>
        </p:nvPicPr>
        <p:blipFill rotWithShape="1">
          <a:blip r:embed="rId3">
            <a:alphaModFix/>
          </a:blip>
          <a:srcRect b="2704" l="0" r="0" t="0"/>
          <a:stretch/>
        </p:blipFill>
        <p:spPr>
          <a:xfrm>
            <a:off x="421675" y="1501075"/>
            <a:ext cx="8411725" cy="373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43"/>
          <p:cNvSpPr txBox="1"/>
          <p:nvPr>
            <p:ph type="title"/>
          </p:nvPr>
        </p:nvSpPr>
        <p:spPr>
          <a:xfrm>
            <a:off x="2420897" y="4953000"/>
            <a:ext cx="3962399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0" i="0" lang="en-US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Questions?</a:t>
            </a:r>
            <a:endParaRPr b="0" i="0" sz="44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